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Open Sauce" panose="020B0604020202020204" charset="0"/>
      <p:regular r:id="rId30"/>
    </p:embeddedFont>
    <p:embeddedFont>
      <p:font typeface="Open Sauce Bold" panose="020B0604020202020204" charset="0"/>
      <p:regular r:id="rId31"/>
    </p:embeddedFont>
    <p:embeddedFont>
      <p:font typeface="Open Sauce Heavy"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32.jpe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31.jpeg"/><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19"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44.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3.sv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12.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2.svg"/><Relationship Id="rId1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46.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4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51.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9.png"/><Relationship Id="rId3" Type="http://schemas.openxmlformats.org/officeDocument/2006/relationships/image" Target="../media/image37.sv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3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8.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4.svg"/><Relationship Id="rId1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3.svg"/><Relationship Id="rId1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53.svg"/><Relationship Id="rId12" Type="http://schemas.openxmlformats.org/officeDocument/2006/relationships/image" Target="../media/image12.png"/><Relationship Id="rId17" Type="http://schemas.openxmlformats.org/officeDocument/2006/relationships/image" Target="../media/image4.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18.svg"/><Relationship Id="rId5" Type="http://schemas.openxmlformats.org/officeDocument/2006/relationships/image" Target="../media/image8.svg"/><Relationship Id="rId15" Type="http://schemas.openxmlformats.org/officeDocument/2006/relationships/image" Target="../media/image2.svg"/><Relationship Id="rId10" Type="http://schemas.openxmlformats.org/officeDocument/2006/relationships/image" Target="../media/image17.png"/><Relationship Id="rId19" Type="http://schemas.openxmlformats.org/officeDocument/2006/relationships/image" Target="../media/image6.svg"/><Relationship Id="rId4" Type="http://schemas.openxmlformats.org/officeDocument/2006/relationships/image" Target="../media/image7.png"/><Relationship Id="rId9" Type="http://schemas.openxmlformats.org/officeDocument/2006/relationships/image" Target="../media/image37.svg"/><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3.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53.svg"/><Relationship Id="rId12" Type="http://schemas.openxmlformats.org/officeDocument/2006/relationships/image" Target="../media/image12.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18.svg"/><Relationship Id="rId5" Type="http://schemas.openxmlformats.org/officeDocument/2006/relationships/image" Target="../media/image56.svg"/><Relationship Id="rId15" Type="http://schemas.openxmlformats.org/officeDocument/2006/relationships/image" Target="../media/image2.svg"/><Relationship Id="rId23" Type="http://schemas.openxmlformats.org/officeDocument/2006/relationships/image" Target="../media/image58.svg"/><Relationship Id="rId10" Type="http://schemas.openxmlformats.org/officeDocument/2006/relationships/image" Target="../media/image17.png"/><Relationship Id="rId19" Type="http://schemas.openxmlformats.org/officeDocument/2006/relationships/image" Target="../media/image4.svg"/><Relationship Id="rId4" Type="http://schemas.openxmlformats.org/officeDocument/2006/relationships/image" Target="../media/image55.png"/><Relationship Id="rId9" Type="http://schemas.openxmlformats.org/officeDocument/2006/relationships/image" Target="../media/image37.svg"/><Relationship Id="rId14" Type="http://schemas.openxmlformats.org/officeDocument/2006/relationships/image" Target="../media/image1.png"/><Relationship Id="rId22"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21.png"/><Relationship Id="rId2" Type="http://schemas.openxmlformats.org/officeDocument/2006/relationships/image" Target="../media/image17.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7.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39894" y="48755"/>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grpSp>
        <p:nvGrpSpPr>
          <p:cNvPr id="7" name="Group 7"/>
          <p:cNvGrpSpPr/>
          <p:nvPr/>
        </p:nvGrpSpPr>
        <p:grpSpPr>
          <a:xfrm>
            <a:off x="1509649" y="7335798"/>
            <a:ext cx="15738604" cy="617118"/>
            <a:chOff x="0" y="0"/>
            <a:chExt cx="7800667" cy="305868"/>
          </a:xfrm>
        </p:grpSpPr>
        <p:sp>
          <p:nvSpPr>
            <p:cNvPr id="8" name="Freeform 8"/>
            <p:cNvSpPr/>
            <p:nvPr/>
          </p:nvSpPr>
          <p:spPr>
            <a:xfrm>
              <a:off x="0" y="0"/>
              <a:ext cx="7800667" cy="305868"/>
            </a:xfrm>
            <a:custGeom>
              <a:avLst/>
              <a:gdLst/>
              <a:ahLst/>
              <a:cxnLst/>
              <a:rect l="l" t="t" r="r" b="b"/>
              <a:pathLst>
                <a:path w="7800667" h="305868">
                  <a:moveTo>
                    <a:pt x="7597467" y="0"/>
                  </a:moveTo>
                  <a:cubicBezTo>
                    <a:pt x="7709691" y="0"/>
                    <a:pt x="7800667" y="68471"/>
                    <a:pt x="7800667" y="152934"/>
                  </a:cubicBezTo>
                  <a:cubicBezTo>
                    <a:pt x="7800667" y="237397"/>
                    <a:pt x="7709691" y="305868"/>
                    <a:pt x="7597467" y="305868"/>
                  </a:cubicBezTo>
                  <a:lnTo>
                    <a:pt x="203200" y="305868"/>
                  </a:lnTo>
                  <a:cubicBezTo>
                    <a:pt x="90976" y="305868"/>
                    <a:pt x="0" y="237397"/>
                    <a:pt x="0" y="152934"/>
                  </a:cubicBezTo>
                  <a:cubicBezTo>
                    <a:pt x="0" y="68471"/>
                    <a:pt x="90976" y="0"/>
                    <a:pt x="203200" y="0"/>
                  </a:cubicBezTo>
                  <a:close/>
                </a:path>
              </a:pathLst>
            </a:custGeom>
            <a:solidFill>
              <a:srgbClr val="000000">
                <a:alpha val="0"/>
              </a:srgbClr>
            </a:solidFill>
            <a:ln w="28575" cap="sq">
              <a:solidFill>
                <a:srgbClr val="000000"/>
              </a:solidFill>
              <a:prstDash val="solid"/>
              <a:miter/>
            </a:ln>
          </p:spPr>
        </p:sp>
        <p:sp>
          <p:nvSpPr>
            <p:cNvPr id="9" name="TextBox 9"/>
            <p:cNvSpPr txBox="1"/>
            <p:nvPr/>
          </p:nvSpPr>
          <p:spPr>
            <a:xfrm>
              <a:off x="0" y="-9525"/>
              <a:ext cx="7800667" cy="315393"/>
            </a:xfrm>
            <a:prstGeom prst="rect">
              <a:avLst/>
            </a:prstGeom>
          </p:spPr>
          <p:txBody>
            <a:bodyPr lIns="50800" tIns="50800" rIns="50800" bIns="50800" rtlCol="0" anchor="ctr"/>
            <a:lstStyle/>
            <a:p>
              <a:pPr algn="ctr">
                <a:lnSpc>
                  <a:spcPts val="3380"/>
                </a:lnSpc>
              </a:pPr>
              <a:r>
                <a:rPr lang="en-US" sz="2600" b="1">
                  <a:solidFill>
                    <a:srgbClr val="000000"/>
                  </a:solidFill>
                  <a:latin typeface="Open Sauce Bold"/>
                  <a:ea typeface="Open Sauce Bold"/>
                  <a:cs typeface="Open Sauce Bold"/>
                  <a:sym typeface="Open Sauce Bold"/>
                </a:rPr>
                <a:t>NHÓM 3</a:t>
              </a:r>
            </a:p>
          </p:txBody>
        </p:sp>
      </p:grpSp>
      <p:sp>
        <p:nvSpPr>
          <p:cNvPr id="10" name="AutoShape 1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11" name="AutoShape 1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sp>
        <p:nvSpPr>
          <p:cNvPr id="12" name="Freeform 1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600768" y="1348239"/>
            <a:ext cx="15658532" cy="510426"/>
            <a:chOff x="0" y="0"/>
            <a:chExt cx="12467294" cy="406400"/>
          </a:xfrm>
        </p:grpSpPr>
        <p:sp>
          <p:nvSpPr>
            <p:cNvPr id="14" name="Freeform 14"/>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5" name="TextBox 15"/>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6" name="Freeform 16"/>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340184" y="265439"/>
            <a:ext cx="604587" cy="6045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0" name="Freeform 20"/>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2288641" y="8252643"/>
            <a:ext cx="1191385" cy="1191385"/>
          </a:xfrm>
          <a:custGeom>
            <a:avLst/>
            <a:gdLst/>
            <a:ahLst/>
            <a:cxnLst/>
            <a:rect l="l" t="t" r="r" b="b"/>
            <a:pathLst>
              <a:path w="1191385" h="1191385">
                <a:moveTo>
                  <a:pt x="0" y="0"/>
                </a:moveTo>
                <a:lnTo>
                  <a:pt x="1191384" y="0"/>
                </a:lnTo>
                <a:lnTo>
                  <a:pt x="1191384" y="1191384"/>
                </a:lnTo>
                <a:lnTo>
                  <a:pt x="0" y="1191384"/>
                </a:lnTo>
                <a:lnTo>
                  <a:pt x="0" y="0"/>
                </a:lnTo>
                <a:close/>
              </a:path>
            </a:pathLst>
          </a:custGeom>
          <a:blipFill>
            <a:blip r:embed="rId12"/>
            <a:stretch>
              <a:fillRect/>
            </a:stretch>
          </a:blipFill>
        </p:spPr>
      </p:sp>
      <p:sp>
        <p:nvSpPr>
          <p:cNvPr id="23" name="TextBox 23"/>
          <p:cNvSpPr txBox="1"/>
          <p:nvPr/>
        </p:nvSpPr>
        <p:spPr>
          <a:xfrm>
            <a:off x="1695734" y="3016367"/>
            <a:ext cx="15468600" cy="2042956"/>
          </a:xfrm>
          <a:prstGeom prst="rect">
            <a:avLst/>
          </a:prstGeom>
        </p:spPr>
        <p:txBody>
          <a:bodyPr lIns="0" tIns="0" rIns="0" bIns="0" rtlCol="0" anchor="t">
            <a:spAutoFit/>
          </a:bodyPr>
          <a:lstStyle/>
          <a:p>
            <a:pPr algn="ctr">
              <a:lnSpc>
                <a:spcPts val="8006"/>
              </a:lnSpc>
            </a:pPr>
            <a:r>
              <a:rPr lang="en-US" sz="6671" b="1">
                <a:solidFill>
                  <a:srgbClr val="000000"/>
                </a:solidFill>
                <a:latin typeface="Open Sauce Heavy"/>
                <a:ea typeface="Open Sauce Heavy"/>
                <a:cs typeface="Open Sauce Heavy"/>
                <a:sym typeface="Open Sauce Heavy"/>
              </a:rPr>
              <a:t>Khám phá và chống lại lỗ hổng bảo mật trong WordPress</a:t>
            </a:r>
          </a:p>
        </p:txBody>
      </p:sp>
      <p:sp>
        <p:nvSpPr>
          <p:cNvPr id="24" name="TextBox 24"/>
          <p:cNvSpPr txBox="1"/>
          <p:nvPr/>
        </p:nvSpPr>
        <p:spPr>
          <a:xfrm>
            <a:off x="2258294" y="1368501"/>
            <a:ext cx="8707740" cy="422275"/>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antoanthongtin.thanglong.com</a:t>
            </a:r>
          </a:p>
        </p:txBody>
      </p:sp>
      <p:sp>
        <p:nvSpPr>
          <p:cNvPr id="25" name="TextBox 25"/>
          <p:cNvSpPr txBox="1"/>
          <p:nvPr/>
        </p:nvSpPr>
        <p:spPr>
          <a:xfrm>
            <a:off x="1509649" y="405808"/>
            <a:ext cx="2749368" cy="349250"/>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Group3</a:t>
            </a:r>
          </a:p>
        </p:txBody>
      </p:sp>
      <p:sp>
        <p:nvSpPr>
          <p:cNvPr id="26" name="Freeform 26"/>
          <p:cNvSpPr/>
          <p:nvPr/>
        </p:nvSpPr>
        <p:spPr>
          <a:xfrm>
            <a:off x="11205487" y="8252643"/>
            <a:ext cx="1191385" cy="1191385"/>
          </a:xfrm>
          <a:custGeom>
            <a:avLst/>
            <a:gdLst/>
            <a:ahLst/>
            <a:cxnLst/>
            <a:rect l="l" t="t" r="r" b="b"/>
            <a:pathLst>
              <a:path w="1191385" h="1191385">
                <a:moveTo>
                  <a:pt x="0" y="0"/>
                </a:moveTo>
                <a:lnTo>
                  <a:pt x="1191385" y="0"/>
                </a:lnTo>
                <a:lnTo>
                  <a:pt x="1191385" y="1191384"/>
                </a:lnTo>
                <a:lnTo>
                  <a:pt x="0" y="1191384"/>
                </a:lnTo>
                <a:lnTo>
                  <a:pt x="0" y="0"/>
                </a:lnTo>
                <a:close/>
              </a:path>
            </a:pathLst>
          </a:custGeom>
          <a:blipFill>
            <a:blip r:embed="rId12"/>
            <a:stretch>
              <a:fillRect/>
            </a:stretch>
          </a:blipFill>
        </p:spPr>
      </p:sp>
      <p:sp>
        <p:nvSpPr>
          <p:cNvPr id="27" name="TextBox 27"/>
          <p:cNvSpPr txBox="1"/>
          <p:nvPr/>
        </p:nvSpPr>
        <p:spPr>
          <a:xfrm>
            <a:off x="3910529" y="8829285"/>
            <a:ext cx="4103448"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a41791 NinhThịThanh</a:t>
            </a:r>
          </a:p>
        </p:txBody>
      </p:sp>
      <p:sp>
        <p:nvSpPr>
          <p:cNvPr id="28" name="TextBox 28"/>
          <p:cNvSpPr txBox="1"/>
          <p:nvPr/>
        </p:nvSpPr>
        <p:spPr>
          <a:xfrm>
            <a:off x="12825497" y="8861675"/>
            <a:ext cx="4103448"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a41798 ĐỗQuỳnhThi</a:t>
            </a:r>
          </a:p>
        </p:txBody>
      </p:sp>
    </p:spTree>
  </p:cSld>
  <p:clrMapOvr>
    <a:masterClrMapping/>
  </p:clrMapOvr>
  <p:transition spd="slow">
    <p:cover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Một số website lớn sử dụng Wordpress</a:t>
              </a:r>
            </a:p>
          </p:txBody>
        </p:sp>
      </p:grpSp>
      <p:sp>
        <p:nvSpPr>
          <p:cNvPr id="25" name="Freeform 25"/>
          <p:cNvSpPr/>
          <p:nvPr/>
        </p:nvSpPr>
        <p:spPr>
          <a:xfrm>
            <a:off x="2985286" y="3276444"/>
            <a:ext cx="12705435" cy="5981856"/>
          </a:xfrm>
          <a:custGeom>
            <a:avLst/>
            <a:gdLst/>
            <a:ahLst/>
            <a:cxnLst/>
            <a:rect l="l" t="t" r="r" b="b"/>
            <a:pathLst>
              <a:path w="12705435" h="5981856">
                <a:moveTo>
                  <a:pt x="0" y="0"/>
                </a:moveTo>
                <a:lnTo>
                  <a:pt x="12705435" y="0"/>
                </a:lnTo>
                <a:lnTo>
                  <a:pt x="12705435" y="5981856"/>
                </a:lnTo>
                <a:lnTo>
                  <a:pt x="0" y="5981856"/>
                </a:lnTo>
                <a:lnTo>
                  <a:pt x="0" y="0"/>
                </a:lnTo>
                <a:close/>
              </a:path>
            </a:pathLst>
          </a:custGeom>
          <a:blipFill>
            <a:blip r:embed="rId16"/>
            <a:stretch>
              <a:fillRect/>
            </a:stretch>
          </a:blipFill>
        </p:spPr>
      </p:sp>
      <p:sp>
        <p:nvSpPr>
          <p:cNvPr id="26" name="TextBox 26"/>
          <p:cNvSpPr txBox="1"/>
          <p:nvPr/>
        </p:nvSpPr>
        <p:spPr>
          <a:xfrm>
            <a:off x="1028700" y="2286510"/>
            <a:ext cx="16184137" cy="613410"/>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Open Sauce Bold"/>
                <a:ea typeface="Open Sauce Bold"/>
                <a:cs typeface="Open Sauce Bold"/>
                <a:sym typeface="Open Sauce Bold"/>
              </a:rPr>
              <a:t>CNN Press Room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Một số website lớn sử dụng Wordpress</a:t>
              </a:r>
            </a:p>
          </p:txBody>
        </p:sp>
      </p:grpSp>
      <p:sp>
        <p:nvSpPr>
          <p:cNvPr id="25" name="Freeform 25"/>
          <p:cNvSpPr/>
          <p:nvPr/>
        </p:nvSpPr>
        <p:spPr>
          <a:xfrm>
            <a:off x="3256787" y="3343736"/>
            <a:ext cx="11774426" cy="5914564"/>
          </a:xfrm>
          <a:custGeom>
            <a:avLst/>
            <a:gdLst/>
            <a:ahLst/>
            <a:cxnLst/>
            <a:rect l="l" t="t" r="r" b="b"/>
            <a:pathLst>
              <a:path w="11774426" h="5914564">
                <a:moveTo>
                  <a:pt x="0" y="0"/>
                </a:moveTo>
                <a:lnTo>
                  <a:pt x="11774426" y="0"/>
                </a:lnTo>
                <a:lnTo>
                  <a:pt x="11774426" y="5914564"/>
                </a:lnTo>
                <a:lnTo>
                  <a:pt x="0" y="5914564"/>
                </a:lnTo>
                <a:lnTo>
                  <a:pt x="0" y="0"/>
                </a:lnTo>
                <a:close/>
              </a:path>
            </a:pathLst>
          </a:custGeom>
          <a:blipFill>
            <a:blip r:embed="rId16"/>
            <a:stretch>
              <a:fillRect/>
            </a:stretch>
          </a:blipFill>
        </p:spPr>
      </p:sp>
      <p:sp>
        <p:nvSpPr>
          <p:cNvPr id="26" name="TextBox 26"/>
          <p:cNvSpPr txBox="1"/>
          <p:nvPr/>
        </p:nvSpPr>
        <p:spPr>
          <a:xfrm>
            <a:off x="1028700" y="2286510"/>
            <a:ext cx="16184137" cy="613410"/>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Open Sauce Bold"/>
                <a:ea typeface="Open Sauce Bold"/>
                <a:cs typeface="Open Sauce Bold"/>
                <a:sym typeface="Open Sauce Bold"/>
              </a:rPr>
              <a:t>LinkedIn Blog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Sự khác nhau của wordpress.com và wordpress.org</a:t>
              </a:r>
            </a:p>
          </p:txBody>
        </p:sp>
      </p:grpSp>
      <p:sp>
        <p:nvSpPr>
          <p:cNvPr id="25" name="TextBox 25"/>
          <p:cNvSpPr txBox="1"/>
          <p:nvPr/>
        </p:nvSpPr>
        <p:spPr>
          <a:xfrm>
            <a:off x="1051931" y="2080878"/>
            <a:ext cx="16184137" cy="1019177"/>
          </a:xfrm>
          <a:prstGeom prst="rect">
            <a:avLst/>
          </a:prstGeom>
        </p:spPr>
        <p:txBody>
          <a:bodyPr lIns="0" tIns="0" rIns="0" bIns="0" rtlCol="0" anchor="t">
            <a:spAutoFit/>
          </a:bodyPr>
          <a:lstStyle/>
          <a:p>
            <a:pPr algn="l">
              <a:lnSpc>
                <a:spcPts val="8399"/>
              </a:lnSpc>
              <a:spcBef>
                <a:spcPct val="0"/>
              </a:spcBef>
            </a:pPr>
            <a:r>
              <a:rPr lang="en-US" sz="5999" b="1">
                <a:solidFill>
                  <a:srgbClr val="000000"/>
                </a:solidFill>
                <a:latin typeface="Open Sauce Heavy"/>
                <a:ea typeface="Open Sauce Heavy"/>
                <a:cs typeface="Open Sauce Heavy"/>
                <a:sym typeface="Open Sauce Heavy"/>
              </a:rPr>
              <a:t>Phân loại Wordpress</a:t>
            </a:r>
          </a:p>
        </p:txBody>
      </p:sp>
      <p:sp>
        <p:nvSpPr>
          <p:cNvPr id="26" name="Freeform 26"/>
          <p:cNvSpPr/>
          <p:nvPr/>
        </p:nvSpPr>
        <p:spPr>
          <a:xfrm>
            <a:off x="2590166" y="3182603"/>
            <a:ext cx="13107668" cy="6335664"/>
          </a:xfrm>
          <a:custGeom>
            <a:avLst/>
            <a:gdLst/>
            <a:ahLst/>
            <a:cxnLst/>
            <a:rect l="l" t="t" r="r" b="b"/>
            <a:pathLst>
              <a:path w="13107668" h="6335664">
                <a:moveTo>
                  <a:pt x="0" y="0"/>
                </a:moveTo>
                <a:lnTo>
                  <a:pt x="13107668" y="0"/>
                </a:lnTo>
                <a:lnTo>
                  <a:pt x="13107668" y="6335664"/>
                </a:lnTo>
                <a:lnTo>
                  <a:pt x="0" y="6335664"/>
                </a:lnTo>
                <a:lnTo>
                  <a:pt x="0" y="0"/>
                </a:lnTo>
                <a:close/>
              </a:path>
            </a:pathLst>
          </a:custGeom>
          <a:blipFill>
            <a:blip r:embed="rId16"/>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Wordpress</a:t>
              </a:r>
            </a:p>
          </p:txBody>
        </p:sp>
      </p:grpSp>
      <p:sp>
        <p:nvSpPr>
          <p:cNvPr id="25" name="Freeform 25"/>
          <p:cNvSpPr/>
          <p:nvPr/>
        </p:nvSpPr>
        <p:spPr>
          <a:xfrm>
            <a:off x="733786" y="3100054"/>
            <a:ext cx="16820428" cy="7357100"/>
          </a:xfrm>
          <a:custGeom>
            <a:avLst/>
            <a:gdLst/>
            <a:ahLst/>
            <a:cxnLst/>
            <a:rect l="l" t="t" r="r" b="b"/>
            <a:pathLst>
              <a:path w="16820428" h="7357100">
                <a:moveTo>
                  <a:pt x="0" y="0"/>
                </a:moveTo>
                <a:lnTo>
                  <a:pt x="16820428" y="0"/>
                </a:lnTo>
                <a:lnTo>
                  <a:pt x="16820428" y="7357101"/>
                </a:lnTo>
                <a:lnTo>
                  <a:pt x="0" y="7357101"/>
                </a:lnTo>
                <a:lnTo>
                  <a:pt x="0" y="0"/>
                </a:lnTo>
                <a:close/>
              </a:path>
            </a:pathLst>
          </a:custGeom>
          <a:blipFill>
            <a:blip r:embed="rId16"/>
            <a:stretch>
              <a:fillRect/>
            </a:stretch>
          </a:blipFill>
        </p:spPr>
      </p:sp>
      <p:sp>
        <p:nvSpPr>
          <p:cNvPr id="26" name="TextBox 26"/>
          <p:cNvSpPr txBox="1"/>
          <p:nvPr/>
        </p:nvSpPr>
        <p:spPr>
          <a:xfrm>
            <a:off x="1051931" y="2004678"/>
            <a:ext cx="16184137" cy="1019177"/>
          </a:xfrm>
          <a:prstGeom prst="rect">
            <a:avLst/>
          </a:prstGeom>
        </p:spPr>
        <p:txBody>
          <a:bodyPr lIns="0" tIns="0" rIns="0" bIns="0" rtlCol="0" anchor="t">
            <a:spAutoFit/>
          </a:bodyPr>
          <a:lstStyle/>
          <a:p>
            <a:pPr algn="l">
              <a:lnSpc>
                <a:spcPts val="8399"/>
              </a:lnSpc>
              <a:spcBef>
                <a:spcPct val="0"/>
              </a:spcBef>
            </a:pPr>
            <a:r>
              <a:rPr lang="en-US" sz="5999" b="1">
                <a:solidFill>
                  <a:srgbClr val="000000"/>
                </a:solidFill>
                <a:latin typeface="Open Sauce Heavy"/>
                <a:ea typeface="Open Sauce Heavy"/>
                <a:cs typeface="Open Sauce Heavy"/>
                <a:sym typeface="Open Sauce Heavy"/>
              </a:rPr>
              <a:t>Thành phần của Wordpress</a:t>
            </a:r>
          </a:p>
        </p:txBody>
      </p:sp>
      <p:pic>
        <p:nvPicPr>
          <p:cNvPr id="1026" name="Picture 2" descr="Theme là gì? Hướng dẫn cài đặt Theme website Wordpress">
            <a:extLst>
              <a:ext uri="{FF2B5EF4-FFF2-40B4-BE49-F238E27FC236}">
                <a16:creationId xmlns:a16="http://schemas.microsoft.com/office/drawing/2014/main" id="{148DA997-4110-500E-C1F1-33C1E804ADE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9650" y="3283133"/>
            <a:ext cx="10086614" cy="6556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ách tìm và cài plugin miễn phí vào WordPress">
            <a:extLst>
              <a:ext uri="{FF2B5EF4-FFF2-40B4-BE49-F238E27FC236}">
                <a16:creationId xmlns:a16="http://schemas.microsoft.com/office/drawing/2014/main" id="{24D0B7D5-4D57-96C3-30E2-27D4CDC21D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8949" y="3121004"/>
            <a:ext cx="8982075" cy="7315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dPress core files list">
            <a:extLst>
              <a:ext uri="{FF2B5EF4-FFF2-40B4-BE49-F238E27FC236}">
                <a16:creationId xmlns:a16="http://schemas.microsoft.com/office/drawing/2014/main" id="{20ABC821-4903-671B-1411-CFD72324BD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40424" y="4022070"/>
            <a:ext cx="10543831" cy="5291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rdPress Database: A Detailed Guide with Best Practices">
            <a:extLst>
              <a:ext uri="{FF2B5EF4-FFF2-40B4-BE49-F238E27FC236}">
                <a16:creationId xmlns:a16="http://schemas.microsoft.com/office/drawing/2014/main" id="{3B00C54A-922E-66B2-24E8-166533A475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23838" y="3112979"/>
            <a:ext cx="13411200" cy="6567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right)">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ipe(down)">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box(in)">
                                      <p:cBhvr>
                                        <p:cTn id="22" dur="75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barn(outHorizontal)">
                                      <p:cBhvr>
                                        <p:cTn id="27"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Cách hoạt động của wordpress</a:t>
              </a:r>
            </a:p>
          </p:txBody>
        </p:sp>
      </p:grpSp>
      <p:sp>
        <p:nvSpPr>
          <p:cNvPr id="25" name="Freeform 25"/>
          <p:cNvSpPr/>
          <p:nvPr/>
        </p:nvSpPr>
        <p:spPr>
          <a:xfrm>
            <a:off x="3689862" y="3100054"/>
            <a:ext cx="10908277" cy="6475069"/>
          </a:xfrm>
          <a:custGeom>
            <a:avLst/>
            <a:gdLst/>
            <a:ahLst/>
            <a:cxnLst/>
            <a:rect l="l" t="t" r="r" b="b"/>
            <a:pathLst>
              <a:path w="10908277" h="6475069">
                <a:moveTo>
                  <a:pt x="0" y="0"/>
                </a:moveTo>
                <a:lnTo>
                  <a:pt x="10908276" y="0"/>
                </a:lnTo>
                <a:lnTo>
                  <a:pt x="10908276" y="6475070"/>
                </a:lnTo>
                <a:lnTo>
                  <a:pt x="0" y="6475070"/>
                </a:lnTo>
                <a:lnTo>
                  <a:pt x="0" y="0"/>
                </a:lnTo>
                <a:close/>
              </a:path>
            </a:pathLst>
          </a:custGeom>
          <a:blipFill>
            <a:blip r:embed="rId16"/>
            <a:stretch>
              <a:fillRect t="-14316"/>
            </a:stretch>
          </a:blipFill>
        </p:spPr>
      </p:sp>
      <p:sp>
        <p:nvSpPr>
          <p:cNvPr id="26" name="TextBox 26"/>
          <p:cNvSpPr txBox="1"/>
          <p:nvPr/>
        </p:nvSpPr>
        <p:spPr>
          <a:xfrm>
            <a:off x="747172" y="2080878"/>
            <a:ext cx="16184137" cy="1019177"/>
          </a:xfrm>
          <a:prstGeom prst="rect">
            <a:avLst/>
          </a:prstGeom>
        </p:spPr>
        <p:txBody>
          <a:bodyPr lIns="0" tIns="0" rIns="0" bIns="0" rtlCol="0" anchor="t">
            <a:spAutoFit/>
          </a:bodyPr>
          <a:lstStyle/>
          <a:p>
            <a:pPr algn="ctr">
              <a:lnSpc>
                <a:spcPts val="8399"/>
              </a:lnSpc>
              <a:spcBef>
                <a:spcPct val="0"/>
              </a:spcBef>
            </a:pPr>
            <a:r>
              <a:rPr lang="en-US" sz="5999" b="1">
                <a:solidFill>
                  <a:srgbClr val="000000"/>
                </a:solidFill>
                <a:latin typeface="Open Sauce Heavy"/>
                <a:ea typeface="Open Sauce Heavy"/>
                <a:cs typeface="Open Sauce Heavy"/>
                <a:sym typeface="Open Sauce Heavy"/>
              </a:rPr>
              <a:t>How wordpress works</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3828365" y="4760661"/>
            <a:ext cx="10293196" cy="4754349"/>
          </a:xfrm>
          <a:custGeom>
            <a:avLst/>
            <a:gdLst/>
            <a:ahLst/>
            <a:cxnLst/>
            <a:rect l="l" t="t" r="r" b="b"/>
            <a:pathLst>
              <a:path w="10293196" h="4754349">
                <a:moveTo>
                  <a:pt x="0" y="0"/>
                </a:moveTo>
                <a:lnTo>
                  <a:pt x="10293196" y="0"/>
                </a:lnTo>
                <a:lnTo>
                  <a:pt x="10293196" y="4754349"/>
                </a:lnTo>
                <a:lnTo>
                  <a:pt x="0" y="4754349"/>
                </a:lnTo>
                <a:lnTo>
                  <a:pt x="0" y="0"/>
                </a:lnTo>
                <a:close/>
              </a:path>
            </a:pathLst>
          </a:custGeom>
          <a:blipFill>
            <a:blip r:embed="rId18"/>
            <a:stretch>
              <a:fillRect l="-233" t="-8330" b="-13860"/>
            </a:stretch>
          </a:blipFill>
        </p:spPr>
      </p:sp>
      <p:sp>
        <p:nvSpPr>
          <p:cNvPr id="28" name="TextBox 2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Brute Force</a:t>
            </a:r>
          </a:p>
        </p:txBody>
      </p:sp>
      <p:sp>
        <p:nvSpPr>
          <p:cNvPr id="29" name="TextBox 29"/>
          <p:cNvSpPr txBox="1"/>
          <p:nvPr/>
        </p:nvSpPr>
        <p:spPr>
          <a:xfrm>
            <a:off x="1028700" y="3688781"/>
            <a:ext cx="16230600" cy="833755"/>
          </a:xfrm>
          <a:prstGeom prst="rect">
            <a:avLst/>
          </a:prstGeom>
        </p:spPr>
        <p:txBody>
          <a:bodyPr lIns="0" tIns="0" rIns="0" bIns="0" rtlCol="0" anchor="t">
            <a:spAutoFit/>
          </a:bodyPr>
          <a:lstStyle/>
          <a:p>
            <a:pPr algn="just">
              <a:lnSpc>
                <a:spcPts val="3380"/>
              </a:lnSpc>
            </a:pPr>
            <a:r>
              <a:rPr lang="en-US" sz="2600" b="1">
                <a:solidFill>
                  <a:srgbClr val="000000"/>
                </a:solidFill>
                <a:latin typeface="Open Sauce Bold"/>
                <a:ea typeface="Open Sauce Bold"/>
                <a:cs typeface="Open Sauce Bold"/>
                <a:sym typeface="Open Sauce Bold"/>
              </a:rPr>
              <a:t>Định nghĩa:</a:t>
            </a:r>
            <a:r>
              <a:rPr lang="en-US" sz="2600">
                <a:solidFill>
                  <a:srgbClr val="000000"/>
                </a:solidFill>
                <a:latin typeface="Open Sauce"/>
                <a:ea typeface="Open Sauce"/>
                <a:cs typeface="Open Sauce"/>
                <a:sym typeface="Open Sauce"/>
              </a:rPr>
              <a:t> là việc tấn công trang web bằng cách thử hàng nghìn tổ hợp tên tài khoản và mật khẩu cho đến khi tìm ra đúng thông tin đăng nhập</a:t>
            </a:r>
          </a:p>
        </p:txBody>
      </p:sp>
    </p:spTree>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grpSp>
        <p:nvGrpSpPr>
          <p:cNvPr id="29" name="Group 29"/>
          <p:cNvGrpSpPr/>
          <p:nvPr/>
        </p:nvGrpSpPr>
        <p:grpSpPr>
          <a:xfrm>
            <a:off x="6108251" y="4516139"/>
            <a:ext cx="4881704" cy="1118777"/>
            <a:chOff x="0" y="0"/>
            <a:chExt cx="1773297" cy="406400"/>
          </a:xfrm>
        </p:grpSpPr>
        <p:sp>
          <p:nvSpPr>
            <p:cNvPr id="30" name="Freeform 30"/>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grpSp>
        <p:nvGrpSpPr>
          <p:cNvPr id="31" name="Group 31"/>
          <p:cNvGrpSpPr/>
          <p:nvPr/>
        </p:nvGrpSpPr>
        <p:grpSpPr>
          <a:xfrm>
            <a:off x="11359516" y="4516139"/>
            <a:ext cx="4881704" cy="1118777"/>
            <a:chOff x="0" y="0"/>
            <a:chExt cx="1773297" cy="406400"/>
          </a:xfrm>
        </p:grpSpPr>
        <p:sp>
          <p:nvSpPr>
            <p:cNvPr id="32" name="Freeform 32"/>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33" name="Freeform 33"/>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4" name="TextBox 34"/>
          <p:cNvSpPr txBox="1"/>
          <p:nvPr/>
        </p:nvSpPr>
        <p:spPr>
          <a:xfrm>
            <a:off x="6600255" y="4765013"/>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Hậu quả</a:t>
            </a:r>
          </a:p>
        </p:txBody>
      </p:sp>
      <p:sp>
        <p:nvSpPr>
          <p:cNvPr id="35" name="TextBox 35"/>
          <p:cNvSpPr txBox="1"/>
          <p:nvPr/>
        </p:nvSpPr>
        <p:spPr>
          <a:xfrm>
            <a:off x="11851520" y="4765013"/>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6" name="Freeform 36"/>
          <p:cNvSpPr/>
          <p:nvPr/>
        </p:nvSpPr>
        <p:spPr>
          <a:xfrm>
            <a:off x="6322974"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7" name="Freeform 37"/>
          <p:cNvSpPr/>
          <p:nvPr/>
        </p:nvSpPr>
        <p:spPr>
          <a:xfrm>
            <a:off x="1157423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8" name="TextBox 3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Brute Force</a:t>
            </a:r>
          </a:p>
        </p:txBody>
      </p:sp>
      <p:sp>
        <p:nvSpPr>
          <p:cNvPr id="39" name="TextBox 39"/>
          <p:cNvSpPr txBox="1"/>
          <p:nvPr/>
        </p:nvSpPr>
        <p:spPr>
          <a:xfrm>
            <a:off x="1348989" y="4765013"/>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Nguyên nhân</a:t>
            </a:r>
          </a:p>
        </p:txBody>
      </p:sp>
      <p:sp>
        <p:nvSpPr>
          <p:cNvPr id="40" name="TextBox 40"/>
          <p:cNvSpPr txBox="1"/>
          <p:nvPr/>
        </p:nvSpPr>
        <p:spPr>
          <a:xfrm>
            <a:off x="6482651" y="6044492"/>
            <a:ext cx="4201164" cy="2658491"/>
          </a:xfrm>
          <a:prstGeom prst="rect">
            <a:avLst/>
          </a:prstGeom>
        </p:spPr>
        <p:txBody>
          <a:bodyPr lIns="0" tIns="0" rIns="0" bIns="0" rtlCol="0" anchor="t">
            <a:spAutoFit/>
          </a:bodyPr>
          <a:lstStyle/>
          <a:p>
            <a:pPr marL="561341" lvl="1" indent="-280670" algn="just">
              <a:lnSpc>
                <a:spcPts val="3562"/>
              </a:lnSpc>
              <a:buFont typeface="Arial"/>
              <a:buChar char="•"/>
            </a:pPr>
            <a:r>
              <a:rPr lang="en-US" sz="2600">
                <a:solidFill>
                  <a:srgbClr val="000000"/>
                </a:solidFill>
                <a:latin typeface="Open Sauce"/>
                <a:ea typeface="Open Sauce"/>
                <a:cs typeface="Open Sauce"/>
                <a:sym typeface="Open Sauce"/>
              </a:rPr>
              <a:t>Mất quyền kiểm soát website</a:t>
            </a:r>
          </a:p>
          <a:p>
            <a:pPr marL="561341" lvl="1" indent="-280670" algn="just">
              <a:lnSpc>
                <a:spcPts val="3562"/>
              </a:lnSpc>
              <a:buFont typeface="Arial"/>
              <a:buChar char="•"/>
            </a:pPr>
            <a:r>
              <a:rPr lang="en-US" sz="2600">
                <a:solidFill>
                  <a:srgbClr val="000000"/>
                </a:solidFill>
                <a:latin typeface="Open Sauce"/>
                <a:ea typeface="Open Sauce"/>
                <a:cs typeface="Open Sauce"/>
                <a:sym typeface="Open Sauce"/>
              </a:rPr>
              <a:t>Mất dữ liệu hoặc rò rỉ thông tin</a:t>
            </a:r>
          </a:p>
          <a:p>
            <a:pPr marL="561341" lvl="1" indent="-280670" algn="just">
              <a:lnSpc>
                <a:spcPts val="3562"/>
              </a:lnSpc>
              <a:buFont typeface="Arial"/>
              <a:buChar char="•"/>
            </a:pPr>
            <a:r>
              <a:rPr lang="en-US" sz="2600">
                <a:solidFill>
                  <a:srgbClr val="000000"/>
                </a:solidFill>
                <a:latin typeface="Open Sauce"/>
                <a:ea typeface="Open Sauce"/>
                <a:cs typeface="Open Sauce"/>
                <a:sym typeface="Open Sauce"/>
              </a:rPr>
              <a:t>Lợi dụng website để phát tán malware</a:t>
            </a:r>
          </a:p>
        </p:txBody>
      </p:sp>
      <p:sp>
        <p:nvSpPr>
          <p:cNvPr id="41" name="TextBox 41"/>
          <p:cNvSpPr txBox="1"/>
          <p:nvPr/>
        </p:nvSpPr>
        <p:spPr>
          <a:xfrm>
            <a:off x="11733916" y="6082592"/>
            <a:ext cx="4201164" cy="3136265"/>
          </a:xfrm>
          <a:prstGeom prst="rect">
            <a:avLst/>
          </a:prstGeom>
        </p:spPr>
        <p:txBody>
          <a:bodyPr lIns="0" tIns="0" rIns="0" bIns="0" rtlCol="0" anchor="t">
            <a:spAutoFit/>
          </a:bodyPr>
          <a:lstStyle/>
          <a:p>
            <a:pPr marL="561341" lvl="1" indent="-280670" algn="just">
              <a:lnSpc>
                <a:spcPts val="3120"/>
              </a:lnSpc>
              <a:buFont typeface="Arial"/>
              <a:buChar char="•"/>
            </a:pPr>
            <a:r>
              <a:rPr lang="en-US" sz="2600">
                <a:solidFill>
                  <a:srgbClr val="000000"/>
                </a:solidFill>
                <a:latin typeface="Open Sauce"/>
                <a:ea typeface="Open Sauce"/>
                <a:cs typeface="Open Sauce"/>
                <a:sym typeface="Open Sauce"/>
              </a:rPr>
              <a:t>Giới hạn số lần đăng nhập</a:t>
            </a:r>
          </a:p>
          <a:p>
            <a:pPr marL="561341" lvl="1" indent="-280670" algn="just">
              <a:lnSpc>
                <a:spcPts val="3120"/>
              </a:lnSpc>
              <a:buFont typeface="Arial"/>
              <a:buChar char="•"/>
            </a:pPr>
            <a:r>
              <a:rPr lang="en-US" sz="2600">
                <a:solidFill>
                  <a:srgbClr val="000000"/>
                </a:solidFill>
                <a:latin typeface="Open Sauce"/>
                <a:ea typeface="Open Sauce"/>
                <a:cs typeface="Open Sauce"/>
                <a:sym typeface="Open Sauce"/>
              </a:rPr>
              <a:t>Cài đặt xác thực hai yếu tố (2FA)</a:t>
            </a:r>
          </a:p>
          <a:p>
            <a:pPr marL="561341" lvl="1" indent="-280670" algn="just">
              <a:lnSpc>
                <a:spcPts val="3120"/>
              </a:lnSpc>
              <a:buFont typeface="Arial"/>
              <a:buChar char="•"/>
            </a:pPr>
            <a:r>
              <a:rPr lang="en-US" sz="2600">
                <a:solidFill>
                  <a:srgbClr val="000000"/>
                </a:solidFill>
                <a:latin typeface="Open Sauce"/>
                <a:ea typeface="Open Sauce"/>
                <a:cs typeface="Open Sauce"/>
                <a:sym typeface="Open Sauce"/>
              </a:rPr>
              <a:t>Sử dụng mật khẩu mạnh</a:t>
            </a:r>
          </a:p>
          <a:p>
            <a:pPr marL="561341" lvl="1" indent="-280670" algn="just">
              <a:lnSpc>
                <a:spcPts val="3120"/>
              </a:lnSpc>
              <a:buFont typeface="Arial"/>
              <a:buChar char="•"/>
            </a:pPr>
            <a:r>
              <a:rPr lang="en-US" sz="2600">
                <a:solidFill>
                  <a:srgbClr val="000000"/>
                </a:solidFill>
                <a:latin typeface="Open Sauce"/>
                <a:ea typeface="Open Sauce"/>
                <a:cs typeface="Open Sauce"/>
                <a:sym typeface="Open Sauce"/>
              </a:rPr>
              <a:t>Ẩn trang đăng nhập</a:t>
            </a:r>
          </a:p>
          <a:p>
            <a:pPr algn="just">
              <a:lnSpc>
                <a:spcPts val="3380"/>
              </a:lnSpc>
            </a:pPr>
            <a:endParaRPr lang="en-US" sz="2600">
              <a:solidFill>
                <a:srgbClr val="000000"/>
              </a:solidFill>
              <a:latin typeface="Open Sauce"/>
              <a:ea typeface="Open Sauce"/>
              <a:cs typeface="Open Sauce"/>
              <a:sym typeface="Open Sauce"/>
            </a:endParaRPr>
          </a:p>
        </p:txBody>
      </p:sp>
      <p:sp>
        <p:nvSpPr>
          <p:cNvPr id="42" name="Freeform 42"/>
          <p:cNvSpPr/>
          <p:nvPr/>
        </p:nvSpPr>
        <p:spPr>
          <a:xfrm>
            <a:off x="697145" y="6073067"/>
            <a:ext cx="5201385" cy="2927291"/>
          </a:xfrm>
          <a:custGeom>
            <a:avLst/>
            <a:gdLst/>
            <a:ahLst/>
            <a:cxnLst/>
            <a:rect l="l" t="t" r="r" b="b"/>
            <a:pathLst>
              <a:path w="5201385" h="2927291">
                <a:moveTo>
                  <a:pt x="0" y="0"/>
                </a:moveTo>
                <a:lnTo>
                  <a:pt x="5201385" y="0"/>
                </a:lnTo>
                <a:lnTo>
                  <a:pt x="5201385" y="2927291"/>
                </a:lnTo>
                <a:lnTo>
                  <a:pt x="0" y="2927291"/>
                </a:lnTo>
                <a:lnTo>
                  <a:pt x="0" y="0"/>
                </a:lnTo>
                <a:close/>
              </a:path>
            </a:pathLst>
          </a:custGeom>
          <a:blipFill>
            <a:blip r:embed="rId20"/>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250" fill="hold"/>
                                        <p:tgtEl>
                                          <p:spTgt spid="27"/>
                                        </p:tgtEl>
                                        <p:attrNameLst>
                                          <p:attrName>ppt_x</p:attrName>
                                        </p:attrNameLst>
                                      </p:cBhvr>
                                      <p:tavLst>
                                        <p:tav tm="0">
                                          <p:val>
                                            <p:strVal val="0-#ppt_w/2"/>
                                          </p:val>
                                        </p:tav>
                                        <p:tav tm="100000">
                                          <p:val>
                                            <p:strVal val="#ppt_x"/>
                                          </p:val>
                                        </p:tav>
                                      </p:tavLst>
                                    </p:anim>
                                    <p:anim calcmode="lin" valueType="num">
                                      <p:cBhvr additive="base">
                                        <p:cTn id="16" dur="2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0-#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2"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0-#ppt_w/2"/>
                                          </p:val>
                                        </p:tav>
                                        <p:tav tm="100000">
                                          <p:val>
                                            <p:strVal val="#ppt_x"/>
                                          </p:val>
                                        </p:tav>
                                      </p:tavLst>
                                    </p:anim>
                                    <p:anim calcmode="lin" valueType="num">
                                      <p:cBhvr additive="base">
                                        <p:cTn id="4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anim calcmode="lin" valueType="num">
                                      <p:cBhvr>
                                        <p:cTn id="52" dur="500" fill="hold"/>
                                        <p:tgtEl>
                                          <p:spTgt spid="40"/>
                                        </p:tgtEl>
                                        <p:attrNameLst>
                                          <p:attrName>ppt_x</p:attrName>
                                        </p:attrNameLst>
                                      </p:cBhvr>
                                      <p:tavLst>
                                        <p:tav tm="0">
                                          <p:val>
                                            <p:strVal val="#ppt_x"/>
                                          </p:val>
                                        </p:tav>
                                        <p:tav tm="100000">
                                          <p:val>
                                            <p:strVal val="#ppt_x"/>
                                          </p:val>
                                        </p:tav>
                                      </p:tavLst>
                                    </p:anim>
                                    <p:anim calcmode="lin" valueType="num">
                                      <p:cBhvr>
                                        <p:cTn id="53"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1+#ppt_w/2"/>
                                          </p:val>
                                        </p:tav>
                                        <p:tav tm="100000">
                                          <p:val>
                                            <p:strVal val="#ppt_x"/>
                                          </p:val>
                                        </p:tav>
                                      </p:tavLst>
                                    </p:anim>
                                    <p:anim calcmode="lin" valueType="num">
                                      <p:cBhvr additive="base">
                                        <p:cTn id="5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3040848" y="4858017"/>
            <a:ext cx="12206304" cy="4400283"/>
          </a:xfrm>
          <a:custGeom>
            <a:avLst/>
            <a:gdLst/>
            <a:ahLst/>
            <a:cxnLst/>
            <a:rect l="l" t="t" r="r" b="b"/>
            <a:pathLst>
              <a:path w="12206304" h="4400283">
                <a:moveTo>
                  <a:pt x="0" y="0"/>
                </a:moveTo>
                <a:lnTo>
                  <a:pt x="12206304" y="0"/>
                </a:lnTo>
                <a:lnTo>
                  <a:pt x="12206304" y="4400283"/>
                </a:lnTo>
                <a:lnTo>
                  <a:pt x="0" y="4400283"/>
                </a:lnTo>
                <a:lnTo>
                  <a:pt x="0" y="0"/>
                </a:lnTo>
                <a:close/>
              </a:path>
            </a:pathLst>
          </a:custGeom>
          <a:blipFill>
            <a:blip r:embed="rId18"/>
            <a:stretch>
              <a:fillRect t="-36274" b="-30325"/>
            </a:stretch>
          </a:blipFill>
        </p:spPr>
      </p:sp>
      <p:sp>
        <p:nvSpPr>
          <p:cNvPr id="28" name="TextBox 2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SQL Injection</a:t>
            </a:r>
          </a:p>
        </p:txBody>
      </p:sp>
      <p:sp>
        <p:nvSpPr>
          <p:cNvPr id="29" name="TextBox 29"/>
          <p:cNvSpPr txBox="1"/>
          <p:nvPr/>
        </p:nvSpPr>
        <p:spPr>
          <a:xfrm>
            <a:off x="1028700" y="3688781"/>
            <a:ext cx="16230600" cy="1262380"/>
          </a:xfrm>
          <a:prstGeom prst="rect">
            <a:avLst/>
          </a:prstGeom>
        </p:spPr>
        <p:txBody>
          <a:bodyPr lIns="0" tIns="0" rIns="0" bIns="0" rtlCol="0" anchor="t">
            <a:spAutoFit/>
          </a:bodyPr>
          <a:lstStyle/>
          <a:p>
            <a:pPr algn="just">
              <a:lnSpc>
                <a:spcPts val="3380"/>
              </a:lnSpc>
            </a:pPr>
            <a:r>
              <a:rPr lang="en-US" sz="2600" b="1">
                <a:solidFill>
                  <a:srgbClr val="000000"/>
                </a:solidFill>
                <a:latin typeface="Open Sauce Bold"/>
                <a:ea typeface="Open Sauce Bold"/>
                <a:cs typeface="Open Sauce Bold"/>
                <a:sym typeface="Open Sauce Bold"/>
              </a:rPr>
              <a:t>Định nghĩa: </a:t>
            </a:r>
            <a:r>
              <a:rPr lang="en-US" sz="2600">
                <a:solidFill>
                  <a:srgbClr val="000000"/>
                </a:solidFill>
                <a:latin typeface="Open Sauce"/>
                <a:ea typeface="Open Sauce"/>
                <a:cs typeface="Open Sauce"/>
                <a:sym typeface="Open Sauce"/>
              </a:rPr>
              <a:t>là lợi dụng những lỗ hổng về câu truy vấn của các ứng dụng để chèn thêm một đoạn SQL để làm sai lệnh đi câu truy vấn ban đầu, từ đó có thể khai thác dữ liệu từ database. </a:t>
            </a:r>
          </a:p>
          <a:p>
            <a:pPr algn="just">
              <a:lnSpc>
                <a:spcPts val="3380"/>
              </a:lnSpc>
            </a:pPr>
            <a:endParaRPr lang="en-US" sz="2600">
              <a:solidFill>
                <a:srgbClr val="000000"/>
              </a:solidFill>
              <a:latin typeface="Open Sauce"/>
              <a:ea typeface="Open Sauce"/>
              <a:cs typeface="Open Sauce"/>
              <a:sym typeface="Open Sau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217">
                                          <p:stCondLst>
                                            <p:cond delay="0"/>
                                          </p:stCondLst>
                                        </p:cTn>
                                        <p:tgtEl>
                                          <p:spTgt spid="29"/>
                                        </p:tgtEl>
                                      </p:cBhvr>
                                    </p:animEffect>
                                    <p:anim calcmode="lin" valueType="num">
                                      <p:cBhvr>
                                        <p:cTn id="15" dur="683"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29"/>
                                        </p:tgtEl>
                                        <p:attrNameLst>
                                          <p:attrName>ppt_y</p:attrName>
                                        </p:attrNameLst>
                                      </p:cBhvr>
                                      <p:tavLst>
                                        <p:tav tm="0" fmla="#ppt_y-sin(pi*$)/9">
                                          <p:val>
                                            <p:fltVal val="0"/>
                                          </p:val>
                                        </p:tav>
                                        <p:tav tm="100000">
                                          <p:val>
                                            <p:fltVal val="1"/>
                                          </p:val>
                                        </p:tav>
                                      </p:tavLst>
                                    </p:anim>
                                    <p:anim calcmode="lin" valueType="num">
                                      <p:cBhvr>
                                        <p:cTn id="18" dur="124" tmFilter="0, 0; 0.125,0.2665; 0.25,0.4; 0.375,0.465; 0.5,0.5;  0.625,0.535; 0.75,0.6; 0.875,0.7335; 1,1">
                                          <p:stCondLst>
                                            <p:cond delay="497"/>
                                          </p:stCondLst>
                                        </p:cTn>
                                        <p:tgtEl>
                                          <p:spTgt spid="29"/>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29"/>
                                        </p:tgtEl>
                                        <p:attrNameLst>
                                          <p:attrName>ppt_y</p:attrName>
                                        </p:attrNameLst>
                                      </p:cBhvr>
                                      <p:tavLst>
                                        <p:tav tm="0" fmla="#ppt_y-sin(pi*$)/81">
                                          <p:val>
                                            <p:fltVal val="0"/>
                                          </p:val>
                                        </p:tav>
                                        <p:tav tm="100000">
                                          <p:val>
                                            <p:fltVal val="1"/>
                                          </p:val>
                                        </p:tav>
                                      </p:tavLst>
                                    </p:anim>
                                    <p:animScale>
                                      <p:cBhvr>
                                        <p:cTn id="20" dur="10">
                                          <p:stCondLst>
                                            <p:cond delay="244"/>
                                          </p:stCondLst>
                                        </p:cTn>
                                        <p:tgtEl>
                                          <p:spTgt spid="29"/>
                                        </p:tgtEl>
                                      </p:cBhvr>
                                      <p:to x="100000" y="60000"/>
                                    </p:animScale>
                                    <p:animScale>
                                      <p:cBhvr>
                                        <p:cTn id="21" dur="62" decel="50000">
                                          <p:stCondLst>
                                            <p:cond delay="254"/>
                                          </p:stCondLst>
                                        </p:cTn>
                                        <p:tgtEl>
                                          <p:spTgt spid="29"/>
                                        </p:tgtEl>
                                      </p:cBhvr>
                                      <p:to x="100000" y="100000"/>
                                    </p:animScale>
                                    <p:animScale>
                                      <p:cBhvr>
                                        <p:cTn id="22" dur="10">
                                          <p:stCondLst>
                                            <p:cond delay="492"/>
                                          </p:stCondLst>
                                        </p:cTn>
                                        <p:tgtEl>
                                          <p:spTgt spid="29"/>
                                        </p:tgtEl>
                                      </p:cBhvr>
                                      <p:to x="100000" y="80000"/>
                                    </p:animScale>
                                    <p:animScale>
                                      <p:cBhvr>
                                        <p:cTn id="23" dur="62" decel="50000">
                                          <p:stCondLst>
                                            <p:cond delay="502"/>
                                          </p:stCondLst>
                                        </p:cTn>
                                        <p:tgtEl>
                                          <p:spTgt spid="29"/>
                                        </p:tgtEl>
                                      </p:cBhvr>
                                      <p:to x="100000" y="100000"/>
                                    </p:animScale>
                                    <p:animScale>
                                      <p:cBhvr>
                                        <p:cTn id="24" dur="10">
                                          <p:stCondLst>
                                            <p:cond delay="616"/>
                                          </p:stCondLst>
                                        </p:cTn>
                                        <p:tgtEl>
                                          <p:spTgt spid="29"/>
                                        </p:tgtEl>
                                      </p:cBhvr>
                                      <p:to x="100000" y="90000"/>
                                    </p:animScale>
                                    <p:animScale>
                                      <p:cBhvr>
                                        <p:cTn id="25" dur="62" decel="50000">
                                          <p:stCondLst>
                                            <p:cond delay="625"/>
                                          </p:stCondLst>
                                        </p:cTn>
                                        <p:tgtEl>
                                          <p:spTgt spid="29"/>
                                        </p:tgtEl>
                                      </p:cBhvr>
                                      <p:to x="100000" y="100000"/>
                                    </p:animScale>
                                    <p:animScale>
                                      <p:cBhvr>
                                        <p:cTn id="26" dur="10">
                                          <p:stCondLst>
                                            <p:cond delay="678"/>
                                          </p:stCondLst>
                                        </p:cTn>
                                        <p:tgtEl>
                                          <p:spTgt spid="29"/>
                                        </p:tgtEl>
                                      </p:cBhvr>
                                      <p:to x="100000" y="95000"/>
                                    </p:animScale>
                                    <p:animScale>
                                      <p:cBhvr>
                                        <p:cTn id="27" dur="62" decel="50000">
                                          <p:stCondLst>
                                            <p:cond delay="688"/>
                                          </p:stCondLst>
                                        </p:cTn>
                                        <p:tgtEl>
                                          <p:spTgt spid="29"/>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29" name="Freeform 29"/>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Freeform 30"/>
          <p:cNvSpPr/>
          <p:nvPr/>
        </p:nvSpPr>
        <p:spPr>
          <a:xfrm>
            <a:off x="13708786" y="4846928"/>
            <a:ext cx="3550514" cy="3550514"/>
          </a:xfrm>
          <a:custGeom>
            <a:avLst/>
            <a:gdLst/>
            <a:ahLst/>
            <a:cxnLst/>
            <a:rect l="l" t="t" r="r" b="b"/>
            <a:pathLst>
              <a:path w="3550514" h="3550514">
                <a:moveTo>
                  <a:pt x="0" y="0"/>
                </a:moveTo>
                <a:lnTo>
                  <a:pt x="3550514" y="0"/>
                </a:lnTo>
                <a:lnTo>
                  <a:pt x="3550514" y="3550514"/>
                </a:lnTo>
                <a:lnTo>
                  <a:pt x="0" y="3550514"/>
                </a:lnTo>
                <a:lnTo>
                  <a:pt x="0" y="0"/>
                </a:lnTo>
                <a:close/>
              </a:path>
            </a:pathLst>
          </a:custGeom>
          <a:blipFill>
            <a:blip r:embed="rId20"/>
            <a:stretch>
              <a:fillRect/>
            </a:stretch>
          </a:blipFill>
        </p:spPr>
      </p:sp>
      <p:sp>
        <p:nvSpPr>
          <p:cNvPr id="31" name="TextBox 31"/>
          <p:cNvSpPr txBox="1"/>
          <p:nvPr/>
        </p:nvSpPr>
        <p:spPr>
          <a:xfrm>
            <a:off x="1391063" y="4808828"/>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2" name="TextBox 32"/>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SQL Injection</a:t>
            </a:r>
          </a:p>
        </p:txBody>
      </p:sp>
      <p:sp>
        <p:nvSpPr>
          <p:cNvPr id="33" name="TextBox 33"/>
          <p:cNvSpPr txBox="1"/>
          <p:nvPr/>
        </p:nvSpPr>
        <p:spPr>
          <a:xfrm>
            <a:off x="1273460" y="5952624"/>
            <a:ext cx="11596724" cy="2679529"/>
          </a:xfrm>
          <a:prstGeom prst="rect">
            <a:avLst/>
          </a:prstGeom>
        </p:spPr>
        <p:txBody>
          <a:bodyPr lIns="0" tIns="0" rIns="0" bIns="0" rtlCol="0" anchor="t">
            <a:spAutoFit/>
          </a:bodyPr>
          <a:lstStyle/>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Cập nhật website thường xuyên và sử dụng tường lửa (Firewall) </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Ẩn phiên bản WordPress</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Xác thực dữ liệu người dùng</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Giới hạn quyền truy cập và quyền của người dùng</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Sử dụng Prepared Statements</a:t>
            </a:r>
          </a:p>
          <a:p>
            <a:pPr algn="just">
              <a:lnSpc>
                <a:spcPts val="3592"/>
              </a:lnSpc>
            </a:pPr>
            <a:endParaRPr lang="en-US" sz="2763">
              <a:solidFill>
                <a:srgbClr val="000000"/>
              </a:solidFill>
              <a:latin typeface="Open Sauce"/>
              <a:ea typeface="Open Sauce"/>
              <a:cs typeface="Open Sauce"/>
              <a:sym typeface="Open Sauce"/>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3238162" y="4637888"/>
            <a:ext cx="11811676" cy="5039648"/>
          </a:xfrm>
          <a:custGeom>
            <a:avLst/>
            <a:gdLst/>
            <a:ahLst/>
            <a:cxnLst/>
            <a:rect l="l" t="t" r="r" b="b"/>
            <a:pathLst>
              <a:path w="11811676" h="5039648">
                <a:moveTo>
                  <a:pt x="0" y="0"/>
                </a:moveTo>
                <a:lnTo>
                  <a:pt x="11811676" y="0"/>
                </a:lnTo>
                <a:lnTo>
                  <a:pt x="11811676" y="5039649"/>
                </a:lnTo>
                <a:lnTo>
                  <a:pt x="0" y="5039649"/>
                </a:lnTo>
                <a:lnTo>
                  <a:pt x="0" y="0"/>
                </a:lnTo>
                <a:close/>
              </a:path>
            </a:pathLst>
          </a:custGeom>
          <a:blipFill>
            <a:blip r:embed="rId18"/>
            <a:stretch>
              <a:fillRect/>
            </a:stretch>
          </a:blipFill>
        </p:spPr>
      </p:sp>
      <p:sp>
        <p:nvSpPr>
          <p:cNvPr id="28" name="TextBox 2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mj-lt"/>
                <a:ea typeface="Open Sauce Heavy"/>
                <a:cs typeface="Open Sauce Heavy"/>
                <a:sym typeface="Open Sauce Heavy"/>
              </a:rPr>
              <a:t>Phần mềm độc hại</a:t>
            </a:r>
          </a:p>
        </p:txBody>
      </p:sp>
      <p:sp>
        <p:nvSpPr>
          <p:cNvPr id="29" name="TextBox 29"/>
          <p:cNvSpPr txBox="1"/>
          <p:nvPr/>
        </p:nvSpPr>
        <p:spPr>
          <a:xfrm>
            <a:off x="1028700" y="3688781"/>
            <a:ext cx="16230600" cy="1262380"/>
          </a:xfrm>
          <a:prstGeom prst="rect">
            <a:avLst/>
          </a:prstGeom>
        </p:spPr>
        <p:txBody>
          <a:bodyPr lIns="0" tIns="0" rIns="0" bIns="0" rtlCol="0" anchor="t">
            <a:spAutoFit/>
          </a:bodyPr>
          <a:lstStyle/>
          <a:p>
            <a:pPr algn="just">
              <a:lnSpc>
                <a:spcPts val="3380"/>
              </a:lnSpc>
            </a:pPr>
            <a:r>
              <a:rPr lang="en-US" sz="2600" b="1">
                <a:solidFill>
                  <a:srgbClr val="000000"/>
                </a:solidFill>
                <a:latin typeface="Open Sauce Bold"/>
                <a:ea typeface="Open Sauce Bold"/>
                <a:cs typeface="Open Sauce Bold"/>
                <a:sym typeface="Open Sauce Bold"/>
              </a:rPr>
              <a:t>Định nghĩa: </a:t>
            </a:r>
            <a:r>
              <a:rPr lang="en-US" sz="2600">
                <a:solidFill>
                  <a:srgbClr val="000000"/>
                </a:solidFill>
                <a:latin typeface="Open Sauce"/>
                <a:ea typeface="Open Sauce"/>
                <a:cs typeface="Open Sauce"/>
                <a:sym typeface="Open Sauce"/>
              </a:rPr>
              <a:t>là loại mã độc được tiêm vào WordPress thông qua một chủ đề bị nhiễm, plugin lỗi thời hoặc tập lệnh</a:t>
            </a:r>
          </a:p>
          <a:p>
            <a:pPr algn="just">
              <a:lnSpc>
                <a:spcPts val="3380"/>
              </a:lnSpc>
            </a:pPr>
            <a:endParaRPr lang="en-US" sz="2600">
              <a:solidFill>
                <a:srgbClr val="000000"/>
              </a:solidFill>
              <a:latin typeface="Open Sauce"/>
              <a:ea typeface="Open Sauce"/>
              <a:cs typeface="Open Sauce"/>
              <a:sym typeface="Open Sauce"/>
            </a:endParaRPr>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4762" y="-6866"/>
            <a:ext cx="18288001" cy="10196358"/>
            <a:chOff x="-1" y="-9157"/>
            <a:chExt cx="24384001" cy="13595143"/>
          </a:xfrm>
        </p:grpSpPr>
        <p:sp>
          <p:nvSpPr>
            <p:cNvPr id="3" name="Freeform 3"/>
            <p:cNvSpPr/>
            <p:nvPr/>
          </p:nvSpPr>
          <p:spPr>
            <a:xfrm flipH="1">
              <a:off x="-1" y="-2"/>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609352" y="-9157"/>
              <a:ext cx="18192765" cy="9261342"/>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136550"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902535" y="468689"/>
              <a:ext cx="387694" cy="387694"/>
            </a:xfrm>
            <a:custGeom>
              <a:avLst/>
              <a:gdLst/>
              <a:ahLst/>
              <a:cxnLst/>
              <a:rect l="l" t="t" r="r" b="b"/>
              <a:pathLst>
                <a:path w="387694" h="387694">
                  <a:moveTo>
                    <a:pt x="0" y="0"/>
                  </a:moveTo>
                  <a:lnTo>
                    <a:pt x="387695" y="0"/>
                  </a:lnTo>
                  <a:lnTo>
                    <a:pt x="387695"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516099"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Overview</a:t>
              </a:r>
            </a:p>
          </p:txBody>
        </p:sp>
        <p:grpSp>
          <p:nvGrpSpPr>
            <p:cNvPr id="9" name="Group 9"/>
            <p:cNvGrpSpPr/>
            <p:nvPr/>
          </p:nvGrpSpPr>
          <p:grpSpPr>
            <a:xfrm>
              <a:off x="0" y="1358599"/>
              <a:ext cx="24384000" cy="12227387"/>
              <a:chOff x="0" y="0"/>
              <a:chExt cx="4862686" cy="2438400"/>
            </a:xfrm>
          </p:grpSpPr>
          <p:sp>
            <p:nvSpPr>
              <p:cNvPr id="10" name="Freeform 10"/>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1" name="TextBox 11"/>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2" name="AutoShape 12"/>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3" name="AutoShape 13"/>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4" name="Freeform 14"/>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15"/>
            <p:cNvGrpSpPr/>
            <p:nvPr/>
          </p:nvGrpSpPr>
          <p:grpSpPr>
            <a:xfrm>
              <a:off x="2134357" y="1667637"/>
              <a:ext cx="20878043" cy="680568"/>
              <a:chOff x="0" y="0"/>
              <a:chExt cx="12467294" cy="406400"/>
            </a:xfrm>
          </p:grpSpPr>
          <p:sp>
            <p:nvSpPr>
              <p:cNvPr id="16" name="Freeform 16"/>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7" name="TextBox 17"/>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8" name="Freeform 18"/>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9" name="Group 19"/>
            <p:cNvGrpSpPr/>
            <p:nvPr/>
          </p:nvGrpSpPr>
          <p:grpSpPr>
            <a:xfrm>
              <a:off x="447964" y="221133"/>
              <a:ext cx="796139" cy="79613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sp>
          <p:sp>
            <p:nvSpPr>
              <p:cNvPr id="21" name="TextBox 21"/>
              <p:cNvSpPr txBox="1"/>
              <p:nvPr/>
            </p:nvSpPr>
            <p:spPr>
              <a:xfrm>
                <a:off x="59237" y="86726"/>
                <a:ext cx="660400" cy="669925"/>
              </a:xfrm>
              <a:prstGeom prst="rect">
                <a:avLst/>
              </a:prstGeom>
            </p:spPr>
            <p:txBody>
              <a:bodyPr lIns="50800" tIns="50800" rIns="50800" bIns="50800" rtlCol="0" anchor="ctr"/>
              <a:lstStyle/>
              <a:p>
                <a:pPr algn="ctr">
                  <a:lnSpc>
                    <a:spcPts val="3380"/>
                  </a:lnSpc>
                </a:pPr>
                <a:endParaRPr/>
              </a:p>
            </p:txBody>
          </p:sp>
        </p:grpSp>
        <p:sp>
          <p:nvSpPr>
            <p:cNvPr id="22" name="TextBox 22"/>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Overview khám phá lỗ hổng bảo mật trong Wordpress</a:t>
              </a:r>
            </a:p>
          </p:txBody>
        </p:sp>
      </p:grpSp>
      <p:sp>
        <p:nvSpPr>
          <p:cNvPr id="23" name="Freeform 23"/>
          <p:cNvSpPr/>
          <p:nvPr/>
        </p:nvSpPr>
        <p:spPr>
          <a:xfrm>
            <a:off x="2308937" y="4536755"/>
            <a:ext cx="1708061" cy="1708061"/>
          </a:xfrm>
          <a:custGeom>
            <a:avLst/>
            <a:gdLst/>
            <a:ahLst/>
            <a:cxnLst/>
            <a:rect l="l" t="t" r="r" b="b"/>
            <a:pathLst>
              <a:path w="1708061" h="1708061">
                <a:moveTo>
                  <a:pt x="0" y="0"/>
                </a:moveTo>
                <a:lnTo>
                  <a:pt x="1708061" y="0"/>
                </a:lnTo>
                <a:lnTo>
                  <a:pt x="1708061" y="1708061"/>
                </a:lnTo>
                <a:lnTo>
                  <a:pt x="0" y="1708061"/>
                </a:lnTo>
                <a:lnTo>
                  <a:pt x="0" y="0"/>
                </a:lnTo>
                <a:close/>
              </a:path>
            </a:pathLst>
          </a:custGeom>
          <a:blipFill>
            <a:blip r:embed="rId14"/>
            <a:stretch>
              <a:fillRect/>
            </a:stretch>
          </a:blipFill>
        </p:spPr>
      </p:sp>
      <p:sp>
        <p:nvSpPr>
          <p:cNvPr id="24" name="Freeform 24"/>
          <p:cNvSpPr/>
          <p:nvPr/>
        </p:nvSpPr>
        <p:spPr>
          <a:xfrm>
            <a:off x="8438341" y="4536755"/>
            <a:ext cx="1708061" cy="1708061"/>
          </a:xfrm>
          <a:custGeom>
            <a:avLst/>
            <a:gdLst/>
            <a:ahLst/>
            <a:cxnLst/>
            <a:rect l="l" t="t" r="r" b="b"/>
            <a:pathLst>
              <a:path w="1708061" h="1708061">
                <a:moveTo>
                  <a:pt x="0" y="0"/>
                </a:moveTo>
                <a:lnTo>
                  <a:pt x="1708061" y="0"/>
                </a:lnTo>
                <a:lnTo>
                  <a:pt x="1708061" y="1708061"/>
                </a:lnTo>
                <a:lnTo>
                  <a:pt x="0" y="1708061"/>
                </a:lnTo>
                <a:lnTo>
                  <a:pt x="0" y="0"/>
                </a:lnTo>
                <a:close/>
              </a:path>
            </a:pathLst>
          </a:custGeom>
          <a:blipFill>
            <a:blip r:embed="rId15"/>
            <a:stretch>
              <a:fillRect/>
            </a:stretch>
          </a:blipFill>
        </p:spPr>
      </p:sp>
      <p:sp>
        <p:nvSpPr>
          <p:cNvPr id="25" name="Freeform 25"/>
          <p:cNvSpPr/>
          <p:nvPr/>
        </p:nvSpPr>
        <p:spPr>
          <a:xfrm>
            <a:off x="14566002" y="4538396"/>
            <a:ext cx="1706420" cy="1706420"/>
          </a:xfrm>
          <a:custGeom>
            <a:avLst/>
            <a:gdLst/>
            <a:ahLst/>
            <a:cxnLst/>
            <a:rect l="l" t="t" r="r" b="b"/>
            <a:pathLst>
              <a:path w="1706420" h="1706420">
                <a:moveTo>
                  <a:pt x="0" y="0"/>
                </a:moveTo>
                <a:lnTo>
                  <a:pt x="1706420" y="0"/>
                </a:lnTo>
                <a:lnTo>
                  <a:pt x="1706420" y="1706420"/>
                </a:lnTo>
                <a:lnTo>
                  <a:pt x="0" y="1706420"/>
                </a:lnTo>
                <a:lnTo>
                  <a:pt x="0" y="0"/>
                </a:lnTo>
                <a:close/>
              </a:path>
            </a:pathLst>
          </a:custGeom>
          <a:blipFill>
            <a:blip r:embed="rId16"/>
            <a:stretch>
              <a:fillRect/>
            </a:stretch>
          </a:blipFill>
          <a:ln w="38100" cap="sq">
            <a:solidFill>
              <a:srgbClr val="000000"/>
            </a:solidFill>
            <a:prstDash val="solid"/>
            <a:miter/>
          </a:ln>
        </p:spPr>
      </p:sp>
      <p:sp>
        <p:nvSpPr>
          <p:cNvPr id="26" name="TextBox 26"/>
          <p:cNvSpPr txBox="1"/>
          <p:nvPr/>
        </p:nvSpPr>
        <p:spPr>
          <a:xfrm>
            <a:off x="1028700" y="2341026"/>
            <a:ext cx="8415320" cy="1057275"/>
          </a:xfrm>
          <a:prstGeom prst="rect">
            <a:avLst/>
          </a:prstGeom>
        </p:spPr>
        <p:txBody>
          <a:bodyPr lIns="0" tIns="0" rIns="0" bIns="0" rtlCol="0" anchor="t">
            <a:spAutoFit/>
          </a:bodyPr>
          <a:lstStyle/>
          <a:p>
            <a:pPr algn="l">
              <a:lnSpc>
                <a:spcPts val="8399"/>
              </a:lnSpc>
            </a:pPr>
            <a:r>
              <a:rPr lang="en-US" sz="6999" b="1">
                <a:solidFill>
                  <a:srgbClr val="000000"/>
                </a:solidFill>
                <a:latin typeface="Open Sauce Heavy"/>
                <a:ea typeface="Open Sauce Heavy"/>
                <a:cs typeface="Open Sauce Heavy"/>
                <a:sym typeface="Open Sauce Heavy"/>
              </a:rPr>
              <a:t>Overview</a:t>
            </a:r>
          </a:p>
        </p:txBody>
      </p:sp>
      <p:sp>
        <p:nvSpPr>
          <p:cNvPr id="27" name="TextBox 27"/>
          <p:cNvSpPr txBox="1"/>
          <p:nvPr/>
        </p:nvSpPr>
        <p:spPr>
          <a:xfrm>
            <a:off x="1028700" y="6921940"/>
            <a:ext cx="4103448" cy="873383"/>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Tổng quan CMS &amp; wordpress</a:t>
            </a:r>
          </a:p>
        </p:txBody>
      </p:sp>
      <p:sp>
        <p:nvSpPr>
          <p:cNvPr id="28" name="TextBox 28"/>
          <p:cNvSpPr txBox="1"/>
          <p:nvPr/>
        </p:nvSpPr>
        <p:spPr>
          <a:xfrm>
            <a:off x="7450840" y="6939141"/>
            <a:ext cx="3683062"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Lỗ hổng &amp; Biện pháp</a:t>
            </a:r>
          </a:p>
        </p:txBody>
      </p:sp>
      <p:sp>
        <p:nvSpPr>
          <p:cNvPr id="29" name="TextBox 29"/>
          <p:cNvSpPr txBox="1"/>
          <p:nvPr/>
        </p:nvSpPr>
        <p:spPr>
          <a:xfrm>
            <a:off x="14270901" y="6939141"/>
            <a:ext cx="2298263"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Demo</a:t>
            </a: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50" fill="hold"/>
                                        <p:tgtEl>
                                          <p:spTgt spid="23"/>
                                        </p:tgtEl>
                                        <p:attrNameLst>
                                          <p:attrName>ppt_x</p:attrName>
                                        </p:attrNameLst>
                                      </p:cBhvr>
                                      <p:tavLst>
                                        <p:tav tm="0">
                                          <p:val>
                                            <p:strVal val="0-#ppt_w/2"/>
                                          </p:val>
                                        </p:tav>
                                        <p:tav tm="100000">
                                          <p:val>
                                            <p:strVal val="#ppt_x"/>
                                          </p:val>
                                        </p:tav>
                                      </p:tavLst>
                                    </p:anim>
                                    <p:anim calcmode="lin" valueType="num">
                                      <p:cBhvr additive="base">
                                        <p:cTn id="8" dur="2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50" fill="hold"/>
                                        <p:tgtEl>
                                          <p:spTgt spid="27"/>
                                        </p:tgtEl>
                                        <p:attrNameLst>
                                          <p:attrName>ppt_x</p:attrName>
                                        </p:attrNameLst>
                                      </p:cBhvr>
                                      <p:tavLst>
                                        <p:tav tm="0">
                                          <p:val>
                                            <p:strVal val="0-#ppt_w/2"/>
                                          </p:val>
                                        </p:tav>
                                        <p:tav tm="100000">
                                          <p:val>
                                            <p:strVal val="#ppt_x"/>
                                          </p:val>
                                        </p:tav>
                                      </p:tavLst>
                                    </p:anim>
                                    <p:anim calcmode="lin" valueType="num">
                                      <p:cBhvr additive="base">
                                        <p:cTn id="1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250" fill="hold"/>
                                        <p:tgtEl>
                                          <p:spTgt spid="24"/>
                                        </p:tgtEl>
                                        <p:attrNameLst>
                                          <p:attrName>ppt_x</p:attrName>
                                        </p:attrNameLst>
                                      </p:cBhvr>
                                      <p:tavLst>
                                        <p:tav tm="0">
                                          <p:val>
                                            <p:strVal val="#ppt_x"/>
                                          </p:val>
                                        </p:tav>
                                        <p:tav tm="100000">
                                          <p:val>
                                            <p:strVal val="#ppt_x"/>
                                          </p:val>
                                        </p:tav>
                                      </p:tavLst>
                                    </p:anim>
                                    <p:anim calcmode="lin" valueType="num">
                                      <p:cBhvr additive="base">
                                        <p:cTn id="18" dur="25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250" fill="hold"/>
                                        <p:tgtEl>
                                          <p:spTgt spid="28"/>
                                        </p:tgtEl>
                                        <p:attrNameLst>
                                          <p:attrName>ppt_x</p:attrName>
                                        </p:attrNameLst>
                                      </p:cBhvr>
                                      <p:tavLst>
                                        <p:tav tm="0">
                                          <p:val>
                                            <p:strVal val="#ppt_x"/>
                                          </p:val>
                                        </p:tav>
                                        <p:tav tm="100000">
                                          <p:val>
                                            <p:strVal val="#ppt_x"/>
                                          </p:val>
                                        </p:tav>
                                      </p:tavLst>
                                    </p:anim>
                                    <p:anim calcmode="lin" valueType="num">
                                      <p:cBhvr additive="base">
                                        <p:cTn id="22"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1+#ppt_w/2"/>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209383"/>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29" name="Freeform 29"/>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Freeform 30"/>
          <p:cNvSpPr/>
          <p:nvPr/>
        </p:nvSpPr>
        <p:spPr>
          <a:xfrm>
            <a:off x="13366832" y="4846928"/>
            <a:ext cx="3892468" cy="3892468"/>
          </a:xfrm>
          <a:custGeom>
            <a:avLst/>
            <a:gdLst/>
            <a:ahLst/>
            <a:cxnLst/>
            <a:rect l="l" t="t" r="r" b="b"/>
            <a:pathLst>
              <a:path w="3892468" h="3892468">
                <a:moveTo>
                  <a:pt x="0" y="0"/>
                </a:moveTo>
                <a:lnTo>
                  <a:pt x="3892468" y="0"/>
                </a:lnTo>
                <a:lnTo>
                  <a:pt x="3892468" y="3892468"/>
                </a:lnTo>
                <a:lnTo>
                  <a:pt x="0" y="3892468"/>
                </a:lnTo>
                <a:lnTo>
                  <a:pt x="0" y="0"/>
                </a:lnTo>
                <a:close/>
              </a:path>
            </a:pathLst>
          </a:custGeom>
          <a:blipFill>
            <a:blip r:embed="rId20"/>
            <a:stretch>
              <a:fillRect/>
            </a:stretch>
          </a:blipFill>
        </p:spPr>
      </p:sp>
      <p:sp>
        <p:nvSpPr>
          <p:cNvPr id="31" name="TextBox 31"/>
          <p:cNvSpPr txBox="1"/>
          <p:nvPr/>
        </p:nvSpPr>
        <p:spPr>
          <a:xfrm>
            <a:off x="1391063" y="4808828"/>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2" name="TextBox 32"/>
          <p:cNvSpPr txBox="1"/>
          <p:nvPr/>
        </p:nvSpPr>
        <p:spPr>
          <a:xfrm>
            <a:off x="1028700" y="2724817"/>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mj-lt"/>
                <a:ea typeface="Open Sauce Heavy"/>
                <a:cs typeface="Open Sauce Heavy"/>
                <a:sym typeface="Open Sauce Heavy"/>
              </a:rPr>
              <a:t>Phần mềm độc hại</a:t>
            </a:r>
          </a:p>
        </p:txBody>
      </p:sp>
      <p:sp>
        <p:nvSpPr>
          <p:cNvPr id="33" name="TextBox 33"/>
          <p:cNvSpPr txBox="1"/>
          <p:nvPr/>
        </p:nvSpPr>
        <p:spPr>
          <a:xfrm>
            <a:off x="1273460" y="5827297"/>
            <a:ext cx="11596724" cy="2901609"/>
          </a:xfrm>
          <a:prstGeom prst="rect">
            <a:avLst/>
          </a:prstGeom>
        </p:spPr>
        <p:txBody>
          <a:bodyPr lIns="0" tIns="0" rIns="0" bIns="0" rtlCol="0" anchor="t">
            <a:spAutoFit/>
          </a:bodyPr>
          <a:lstStyle/>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Chỉ nên tải xuống các chủ đề từ các tài nguyên đáng tin cậy</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Cập nhật thường xuyên: Cập nhật WordPress, plugin, và theme để vá các lỗ hổng bảo mật.</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Các plugin bảo mật như Succuri hoặc WordFence có thể được sử dụng để quét toàn bộ và sửa phần mềm độc hại.</a:t>
            </a:r>
          </a:p>
          <a:p>
            <a:pPr algn="just">
              <a:lnSpc>
                <a:spcPts val="3868"/>
              </a:lnSpc>
            </a:pPr>
            <a:endParaRPr lang="en-US" sz="2763">
              <a:solidFill>
                <a:srgbClr val="000000"/>
              </a:solidFill>
              <a:latin typeface="Open Sauce"/>
              <a:ea typeface="Open Sauce"/>
              <a:cs typeface="Open Sauce"/>
              <a:sym typeface="Open Sauce"/>
            </a:endParaRPr>
          </a:p>
        </p:txBody>
      </p:sp>
    </p:spTree>
  </p:cSld>
  <p:clrMapOvr>
    <a:masterClrMapping/>
  </p:clrMapOvr>
  <p:transition spd="slow">
    <p:cover dir="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11798909" y="5502131"/>
            <a:ext cx="4728293" cy="3477421"/>
          </a:xfrm>
          <a:custGeom>
            <a:avLst/>
            <a:gdLst/>
            <a:ahLst/>
            <a:cxnLst/>
            <a:rect l="l" t="t" r="r" b="b"/>
            <a:pathLst>
              <a:path w="4728293" h="3477421">
                <a:moveTo>
                  <a:pt x="0" y="0"/>
                </a:moveTo>
                <a:lnTo>
                  <a:pt x="4728293" y="0"/>
                </a:lnTo>
                <a:lnTo>
                  <a:pt x="4728293" y="3477422"/>
                </a:lnTo>
                <a:lnTo>
                  <a:pt x="0" y="3477422"/>
                </a:lnTo>
                <a:lnTo>
                  <a:pt x="0" y="0"/>
                </a:lnTo>
                <a:close/>
              </a:path>
            </a:pathLst>
          </a:custGeom>
          <a:blipFill>
            <a:blip r:embed="rId18"/>
            <a:stretch>
              <a:fillRect/>
            </a:stretch>
          </a:blipFill>
        </p:spPr>
      </p:sp>
      <p:sp>
        <p:nvSpPr>
          <p:cNvPr id="28" name="Freeform 28"/>
          <p:cNvSpPr/>
          <p:nvPr/>
        </p:nvSpPr>
        <p:spPr>
          <a:xfrm>
            <a:off x="1703153" y="4760661"/>
            <a:ext cx="8588258" cy="4960363"/>
          </a:xfrm>
          <a:custGeom>
            <a:avLst/>
            <a:gdLst/>
            <a:ahLst/>
            <a:cxnLst/>
            <a:rect l="l" t="t" r="r" b="b"/>
            <a:pathLst>
              <a:path w="8588258" h="4960363">
                <a:moveTo>
                  <a:pt x="0" y="0"/>
                </a:moveTo>
                <a:lnTo>
                  <a:pt x="8588258" y="0"/>
                </a:lnTo>
                <a:lnTo>
                  <a:pt x="8588258" y="4960362"/>
                </a:lnTo>
                <a:lnTo>
                  <a:pt x="0" y="4960362"/>
                </a:lnTo>
                <a:lnTo>
                  <a:pt x="0" y="0"/>
                </a:lnTo>
                <a:close/>
              </a:path>
            </a:pathLst>
          </a:custGeom>
          <a:blipFill>
            <a:blip r:embed="rId19"/>
            <a:stretch>
              <a:fillRect/>
            </a:stretch>
          </a:blipFill>
        </p:spPr>
      </p:sp>
      <p:sp>
        <p:nvSpPr>
          <p:cNvPr id="29" name="TextBox 29"/>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XSS - Cross-Site Scripting</a:t>
            </a:r>
          </a:p>
        </p:txBody>
      </p:sp>
      <p:sp>
        <p:nvSpPr>
          <p:cNvPr id="30" name="TextBox 30"/>
          <p:cNvSpPr txBox="1"/>
          <p:nvPr/>
        </p:nvSpPr>
        <p:spPr>
          <a:xfrm>
            <a:off x="1028700" y="3688781"/>
            <a:ext cx="16230600" cy="833755"/>
          </a:xfrm>
          <a:prstGeom prst="rect">
            <a:avLst/>
          </a:prstGeom>
        </p:spPr>
        <p:txBody>
          <a:bodyPr lIns="0" tIns="0" rIns="0" bIns="0" rtlCol="0" anchor="t">
            <a:spAutoFit/>
          </a:bodyPr>
          <a:lstStyle/>
          <a:p>
            <a:pPr algn="just">
              <a:lnSpc>
                <a:spcPts val="3380"/>
              </a:lnSpc>
            </a:pPr>
            <a:r>
              <a:rPr lang="en-US" sz="2600" b="1">
                <a:solidFill>
                  <a:srgbClr val="000000"/>
                </a:solidFill>
                <a:latin typeface="Open Sauce Bold"/>
                <a:ea typeface="Open Sauce Bold"/>
                <a:cs typeface="Open Sauce Bold"/>
                <a:sym typeface="Open Sauce Bold"/>
              </a:rPr>
              <a:t>Định nghĩa: </a:t>
            </a:r>
            <a:r>
              <a:rPr lang="en-US" sz="2600">
                <a:solidFill>
                  <a:srgbClr val="000000"/>
                </a:solidFill>
                <a:latin typeface="Open Sauce"/>
                <a:ea typeface="Open Sauce"/>
                <a:cs typeface="Open Sauce"/>
                <a:sym typeface="Open Sauce"/>
              </a:rPr>
              <a:t>chèn mã JavaScript độc hại vào các phần của trang web (như biểu mẫu) để thực hiện hành vi tấn công như đánh cắp cookies hoặc thông tin người dùng.</a:t>
            </a:r>
          </a:p>
        </p:txBody>
      </p:sp>
    </p:spTree>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29" name="Freeform 29"/>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Freeform 30"/>
          <p:cNvSpPr/>
          <p:nvPr/>
        </p:nvSpPr>
        <p:spPr>
          <a:xfrm>
            <a:off x="13303260" y="4846928"/>
            <a:ext cx="3956040" cy="3956040"/>
          </a:xfrm>
          <a:custGeom>
            <a:avLst/>
            <a:gdLst/>
            <a:ahLst/>
            <a:cxnLst/>
            <a:rect l="l" t="t" r="r" b="b"/>
            <a:pathLst>
              <a:path w="3956040" h="3956040">
                <a:moveTo>
                  <a:pt x="0" y="0"/>
                </a:moveTo>
                <a:lnTo>
                  <a:pt x="3956040" y="0"/>
                </a:lnTo>
                <a:lnTo>
                  <a:pt x="3956040" y="3956040"/>
                </a:lnTo>
                <a:lnTo>
                  <a:pt x="0" y="3956040"/>
                </a:lnTo>
                <a:lnTo>
                  <a:pt x="0" y="0"/>
                </a:lnTo>
                <a:close/>
              </a:path>
            </a:pathLst>
          </a:custGeom>
          <a:blipFill>
            <a:blip r:embed="rId20"/>
            <a:stretch>
              <a:fillRect/>
            </a:stretch>
          </a:blipFill>
        </p:spPr>
      </p:sp>
      <p:sp>
        <p:nvSpPr>
          <p:cNvPr id="31" name="TextBox 31"/>
          <p:cNvSpPr txBox="1"/>
          <p:nvPr/>
        </p:nvSpPr>
        <p:spPr>
          <a:xfrm>
            <a:off x="1391063" y="4808828"/>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2" name="TextBox 32"/>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Heavy"/>
                <a:ea typeface="Open Sauce Heavy"/>
                <a:cs typeface="Open Sauce Heavy"/>
                <a:sym typeface="Open Sauce Heavy"/>
              </a:rPr>
              <a:t>XSS - Cross-Site Scripting</a:t>
            </a:r>
          </a:p>
        </p:txBody>
      </p:sp>
      <p:sp>
        <p:nvSpPr>
          <p:cNvPr id="33" name="TextBox 33"/>
          <p:cNvSpPr txBox="1"/>
          <p:nvPr/>
        </p:nvSpPr>
        <p:spPr>
          <a:xfrm>
            <a:off x="1071709" y="5731333"/>
            <a:ext cx="11596724" cy="3357307"/>
          </a:xfrm>
          <a:prstGeom prst="rect">
            <a:avLst/>
          </a:prstGeom>
        </p:spPr>
        <p:txBody>
          <a:bodyPr lIns="0" tIns="0" rIns="0" bIns="0" rtlCol="0" anchor="t">
            <a:spAutoFit/>
          </a:bodyPr>
          <a:lstStyle/>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Kiểm tra dữ liệu đầu vào: Kiểm tra kỹ dữ liệu người dùng nhập vào để loại bỏ các ký tự đặc biệt, mã độc hại.</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Lọc dữ liệu: Loại bỏ các thẻ HTML nguy hiểm và từ khóa độc hại.</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Mã hóa đầu ra: Chuyển đổi các ký tự đặc biệt thành dạng an toàn trước khi hiển thị.</a:t>
            </a:r>
          </a:p>
          <a:p>
            <a:pPr algn="just">
              <a:lnSpc>
                <a:spcPts val="3785"/>
              </a:lnSpc>
            </a:pPr>
            <a:endParaRPr lang="en-US" sz="2763">
              <a:solidFill>
                <a:srgbClr val="000000"/>
              </a:solidFill>
              <a:latin typeface="Open Sauce"/>
              <a:ea typeface="Open Sauce"/>
              <a:cs typeface="Open Sauce"/>
              <a:sym typeface="Open Sauce"/>
            </a:endParaRPr>
          </a:p>
          <a:p>
            <a:pPr algn="just">
              <a:lnSpc>
                <a:spcPts val="3592"/>
              </a:lnSpc>
            </a:pPr>
            <a:endParaRPr lang="en-US" sz="2763">
              <a:solidFill>
                <a:srgbClr val="000000"/>
              </a:solidFill>
              <a:latin typeface="Open Sauce"/>
              <a:ea typeface="Open Sauce"/>
              <a:cs typeface="Open Sauce"/>
              <a:sym typeface="Open Sau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anim calcmode="lin" valueType="num">
                                      <p:cBhvr>
                                        <p:cTn id="24" dur="500" fill="hold"/>
                                        <p:tgtEl>
                                          <p:spTgt spid="31"/>
                                        </p:tgtEl>
                                        <p:attrNameLst>
                                          <p:attrName>ppt_x</p:attrName>
                                        </p:attrNameLst>
                                      </p:cBhvr>
                                      <p:tavLst>
                                        <p:tav tm="0">
                                          <p:val>
                                            <p:fltVal val="0.5"/>
                                          </p:val>
                                        </p:tav>
                                        <p:tav tm="100000">
                                          <p:val>
                                            <p:strVal val="#ppt_x"/>
                                          </p:val>
                                        </p:tav>
                                      </p:tavLst>
                                    </p:anim>
                                    <p:anim calcmode="lin" valueType="num">
                                      <p:cBhvr>
                                        <p:cTn id="25" dur="500" fill="hold"/>
                                        <p:tgtEl>
                                          <p:spTgt spid="3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anim calcmode="lin" valueType="num">
                                      <p:cBhvr>
                                        <p:cTn id="38" dur="500" fill="hold"/>
                                        <p:tgtEl>
                                          <p:spTgt spid="30"/>
                                        </p:tgtEl>
                                        <p:attrNameLst>
                                          <p:attrName>ppt_x</p:attrName>
                                        </p:attrNameLst>
                                      </p:cBhvr>
                                      <p:tavLst>
                                        <p:tav tm="0">
                                          <p:val>
                                            <p:fltVal val="0.5"/>
                                          </p:val>
                                        </p:tav>
                                        <p:tav tm="100000">
                                          <p:val>
                                            <p:strVal val="#ppt_x"/>
                                          </p:val>
                                        </p:tav>
                                      </p:tavLst>
                                    </p:anim>
                                    <p:anim calcmode="lin" valueType="num">
                                      <p:cBhvr>
                                        <p:cTn id="39" dur="500" fill="hold"/>
                                        <p:tgtEl>
                                          <p:spTgt spid="3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5274469" y="4696044"/>
            <a:ext cx="7739062" cy="5143500"/>
          </a:xfrm>
          <a:custGeom>
            <a:avLst/>
            <a:gdLst/>
            <a:ahLst/>
            <a:cxnLst/>
            <a:rect l="l" t="t" r="r" b="b"/>
            <a:pathLst>
              <a:path w="7739062" h="5143500">
                <a:moveTo>
                  <a:pt x="0" y="0"/>
                </a:moveTo>
                <a:lnTo>
                  <a:pt x="7739062" y="0"/>
                </a:lnTo>
                <a:lnTo>
                  <a:pt x="7739062" y="5143500"/>
                </a:lnTo>
                <a:lnTo>
                  <a:pt x="0" y="5143500"/>
                </a:lnTo>
                <a:lnTo>
                  <a:pt x="0" y="0"/>
                </a:lnTo>
                <a:close/>
              </a:path>
            </a:pathLst>
          </a:custGeom>
          <a:blipFill>
            <a:blip r:embed="rId18"/>
            <a:stretch>
              <a:fillRect/>
            </a:stretch>
          </a:blipFill>
        </p:spPr>
      </p:sp>
      <p:sp>
        <p:nvSpPr>
          <p:cNvPr id="28" name="TextBox 2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Bold"/>
                <a:ea typeface="Open Sauce Bold"/>
                <a:cs typeface="Open Sauce Bold"/>
                <a:sym typeface="Open Sauce Bold"/>
              </a:rPr>
              <a:t>DDOS - </a:t>
            </a:r>
            <a:r>
              <a:rPr lang="en-US" sz="6500" b="1">
                <a:solidFill>
                  <a:srgbClr val="000000"/>
                </a:solidFill>
                <a:latin typeface="+mj-lt"/>
                <a:ea typeface="Open Sauce Bold"/>
                <a:cs typeface="Open Sauce Bold"/>
                <a:sym typeface="Open Sauce Bold"/>
              </a:rPr>
              <a:t>Tấn công từ chối dịch vụ</a:t>
            </a:r>
          </a:p>
        </p:txBody>
      </p:sp>
      <p:sp>
        <p:nvSpPr>
          <p:cNvPr id="29" name="TextBox 29"/>
          <p:cNvSpPr txBox="1"/>
          <p:nvPr/>
        </p:nvSpPr>
        <p:spPr>
          <a:xfrm>
            <a:off x="1028700" y="3688781"/>
            <a:ext cx="16230600" cy="1275670"/>
          </a:xfrm>
          <a:prstGeom prst="rect">
            <a:avLst/>
          </a:prstGeom>
        </p:spPr>
        <p:txBody>
          <a:bodyPr lIns="0" tIns="0" rIns="0" bIns="0" rtlCol="0" anchor="t">
            <a:spAutoFit/>
          </a:bodyPr>
          <a:lstStyle/>
          <a:p>
            <a:pPr algn="just">
              <a:lnSpc>
                <a:spcPts val="3380"/>
              </a:lnSpc>
            </a:pPr>
            <a:r>
              <a:rPr lang="en-US" sz="3200" b="1">
                <a:solidFill>
                  <a:srgbClr val="000000"/>
                </a:solidFill>
                <a:ea typeface="Open Sauce Bold"/>
                <a:cs typeface="Open Sauce Bold"/>
                <a:sym typeface="Open Sauce Bold"/>
              </a:rPr>
              <a:t>Định nghĩa: </a:t>
            </a:r>
            <a:r>
              <a:rPr lang="en-US" sz="3200">
                <a:solidFill>
                  <a:srgbClr val="000000"/>
                </a:solidFill>
                <a:ea typeface="Open Sauce"/>
                <a:cs typeface="Open Sauce"/>
                <a:sym typeface="Open Sauce"/>
              </a:rPr>
              <a:t>là một loại tấn công mạng nhằm làm quá tải một hệ thống bằng cách gửi khối lượng lớn yêu cầu đến một máy chủ web khiến nó chậm và cuối cùng gặp sự cố.</a:t>
            </a:r>
          </a:p>
          <a:p>
            <a:pPr algn="just">
              <a:lnSpc>
                <a:spcPts val="3380"/>
              </a:lnSpc>
            </a:pPr>
            <a:endParaRPr lang="en-US" sz="2600">
              <a:solidFill>
                <a:srgbClr val="000000"/>
              </a:solidFill>
              <a:latin typeface="Open Sauce"/>
              <a:ea typeface="Open Sauce"/>
              <a:cs typeface="Open Sauce"/>
              <a:sym typeface="Open Sau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66675"/>
                <a:ext cx="4862686" cy="2505075"/>
              </a:xfrm>
              <a:prstGeom prst="rect">
                <a:avLst/>
              </a:prstGeom>
            </p:spPr>
            <p:txBody>
              <a:bodyPr lIns="50800" tIns="50800" rIns="50800" bIns="50800" rtlCol="0" anchor="ctr"/>
              <a:lstStyle/>
              <a:p>
                <a:pPr algn="ctr">
                  <a:lnSpc>
                    <a:spcPts val="364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29" name="Freeform 29"/>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Freeform 30"/>
          <p:cNvSpPr/>
          <p:nvPr/>
        </p:nvSpPr>
        <p:spPr>
          <a:xfrm>
            <a:off x="12995038" y="5031713"/>
            <a:ext cx="3798083" cy="3798083"/>
          </a:xfrm>
          <a:custGeom>
            <a:avLst/>
            <a:gdLst/>
            <a:ahLst/>
            <a:cxnLst/>
            <a:rect l="l" t="t" r="r" b="b"/>
            <a:pathLst>
              <a:path w="3798083" h="3798083">
                <a:moveTo>
                  <a:pt x="0" y="0"/>
                </a:moveTo>
                <a:lnTo>
                  <a:pt x="3798083" y="0"/>
                </a:lnTo>
                <a:lnTo>
                  <a:pt x="3798083" y="3798083"/>
                </a:lnTo>
                <a:lnTo>
                  <a:pt x="0" y="3798083"/>
                </a:lnTo>
                <a:lnTo>
                  <a:pt x="0" y="0"/>
                </a:lnTo>
                <a:close/>
              </a:path>
            </a:pathLst>
          </a:custGeom>
          <a:blipFill>
            <a:blip r:embed="rId20"/>
            <a:stretch>
              <a:fillRect/>
            </a:stretch>
          </a:blipFill>
        </p:spPr>
      </p:sp>
      <p:sp>
        <p:nvSpPr>
          <p:cNvPr id="31" name="TextBox 31"/>
          <p:cNvSpPr txBox="1"/>
          <p:nvPr/>
        </p:nvSpPr>
        <p:spPr>
          <a:xfrm>
            <a:off x="1391063" y="4808828"/>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3" name="TextBox 33"/>
          <p:cNvSpPr txBox="1"/>
          <p:nvPr/>
        </p:nvSpPr>
        <p:spPr>
          <a:xfrm>
            <a:off x="1071709" y="6212345"/>
            <a:ext cx="11596724" cy="2395282"/>
          </a:xfrm>
          <a:prstGeom prst="rect">
            <a:avLst/>
          </a:prstGeom>
        </p:spPr>
        <p:txBody>
          <a:bodyPr lIns="0" tIns="0" rIns="0" bIns="0" rtlCol="0" anchor="t">
            <a:spAutoFit/>
          </a:bodyPr>
          <a:lstStyle/>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Sử dụng dịch vụ CDN (Content Delivery Network): </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Tường lửa ứng dụng web (WAF): </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Giám sát lưu lượng mạng: </a:t>
            </a:r>
          </a:p>
          <a:p>
            <a:pPr marL="596624" lvl="1" indent="-298312" algn="just">
              <a:lnSpc>
                <a:spcPts val="3868"/>
              </a:lnSpc>
              <a:buFont typeface="Arial"/>
              <a:buChar char="•"/>
            </a:pPr>
            <a:r>
              <a:rPr lang="en-US" sz="2763">
                <a:solidFill>
                  <a:srgbClr val="000000"/>
                </a:solidFill>
                <a:latin typeface="Open Sauce"/>
                <a:ea typeface="Open Sauce"/>
                <a:cs typeface="Open Sauce"/>
                <a:sym typeface="Open Sauce"/>
              </a:rPr>
              <a:t>Tăng cường băng thông và tài nguyên hệ thống</a:t>
            </a:r>
          </a:p>
          <a:p>
            <a:pPr algn="just">
              <a:lnSpc>
                <a:spcPts val="3592"/>
              </a:lnSpc>
            </a:pPr>
            <a:endParaRPr lang="en-US" sz="2763">
              <a:solidFill>
                <a:srgbClr val="000000"/>
              </a:solidFill>
              <a:latin typeface="Open Sauce"/>
              <a:ea typeface="Open Sauce"/>
              <a:cs typeface="Open Sauce"/>
              <a:sym typeface="Open Sauce"/>
            </a:endParaRPr>
          </a:p>
        </p:txBody>
      </p:sp>
      <p:sp>
        <p:nvSpPr>
          <p:cNvPr id="34" name="TextBox 28">
            <a:extLst>
              <a:ext uri="{FF2B5EF4-FFF2-40B4-BE49-F238E27FC236}">
                <a16:creationId xmlns:a16="http://schemas.microsoft.com/office/drawing/2014/main" id="{DD979B3A-067E-F2C4-0847-76D6D92F7861}"/>
              </a:ext>
            </a:extLst>
          </p:cNvPr>
          <p:cNvSpPr txBox="1"/>
          <p:nvPr/>
        </p:nvSpPr>
        <p:spPr>
          <a:xfrm>
            <a:off x="710007" y="2735671"/>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Bold"/>
                <a:ea typeface="Open Sauce Bold"/>
                <a:cs typeface="Open Sauce Bold"/>
                <a:sym typeface="Open Sauce Bold"/>
              </a:rPr>
              <a:t>DDOS - </a:t>
            </a:r>
            <a:r>
              <a:rPr lang="en-US" sz="6500" b="1">
                <a:solidFill>
                  <a:srgbClr val="000000"/>
                </a:solidFill>
                <a:latin typeface="+mj-lt"/>
                <a:ea typeface="Open Sauce Bold"/>
                <a:cs typeface="Open Sauce Bold"/>
                <a:sym typeface="Open Sauce Bold"/>
              </a:rPr>
              <a:t>Tấn công từ chối dịch vụ</a:t>
            </a:r>
          </a:p>
        </p:txBody>
      </p:sp>
    </p:spTree>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sp>
        <p:nvSpPr>
          <p:cNvPr id="27" name="Freeform 27"/>
          <p:cNvSpPr/>
          <p:nvPr/>
        </p:nvSpPr>
        <p:spPr>
          <a:xfrm>
            <a:off x="4230905" y="4651572"/>
            <a:ext cx="9826189" cy="5220478"/>
          </a:xfrm>
          <a:custGeom>
            <a:avLst/>
            <a:gdLst/>
            <a:ahLst/>
            <a:cxnLst/>
            <a:rect l="l" t="t" r="r" b="b"/>
            <a:pathLst>
              <a:path w="9826189" h="5220478">
                <a:moveTo>
                  <a:pt x="0" y="0"/>
                </a:moveTo>
                <a:lnTo>
                  <a:pt x="9826190" y="0"/>
                </a:lnTo>
                <a:lnTo>
                  <a:pt x="9826190" y="5220478"/>
                </a:lnTo>
                <a:lnTo>
                  <a:pt x="0" y="5220478"/>
                </a:lnTo>
                <a:lnTo>
                  <a:pt x="0" y="0"/>
                </a:lnTo>
                <a:close/>
              </a:path>
            </a:pathLst>
          </a:custGeom>
          <a:blipFill>
            <a:blip r:embed="rId18"/>
            <a:stretch>
              <a:fillRect/>
            </a:stretch>
          </a:blipFill>
        </p:spPr>
      </p:sp>
      <p:sp>
        <p:nvSpPr>
          <p:cNvPr id="28" name="TextBox 28"/>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Bold"/>
                <a:ea typeface="Open Sauce Bold"/>
                <a:cs typeface="Open Sauce Bold"/>
                <a:sym typeface="Open Sauce Bold"/>
              </a:rPr>
              <a:t>CSRF - Cross Site Request Forgery</a:t>
            </a:r>
          </a:p>
        </p:txBody>
      </p:sp>
      <p:sp>
        <p:nvSpPr>
          <p:cNvPr id="29" name="TextBox 29"/>
          <p:cNvSpPr txBox="1"/>
          <p:nvPr/>
        </p:nvSpPr>
        <p:spPr>
          <a:xfrm>
            <a:off x="1028700" y="3688781"/>
            <a:ext cx="16230600" cy="1262380"/>
          </a:xfrm>
          <a:prstGeom prst="rect">
            <a:avLst/>
          </a:prstGeom>
        </p:spPr>
        <p:txBody>
          <a:bodyPr lIns="0" tIns="0" rIns="0" bIns="0" rtlCol="0" anchor="t">
            <a:spAutoFit/>
          </a:bodyPr>
          <a:lstStyle/>
          <a:p>
            <a:pPr algn="just">
              <a:lnSpc>
                <a:spcPts val="3380"/>
              </a:lnSpc>
            </a:pPr>
            <a:r>
              <a:rPr lang="en-US" sz="2600" b="1">
                <a:solidFill>
                  <a:srgbClr val="000000"/>
                </a:solidFill>
                <a:latin typeface="Open Sauce Bold"/>
                <a:ea typeface="Open Sauce Bold"/>
                <a:cs typeface="Open Sauce Bold"/>
                <a:sym typeface="Open Sauce Bold"/>
              </a:rPr>
              <a:t>Định nghĩa: </a:t>
            </a:r>
            <a:r>
              <a:rPr lang="en-US" sz="2600">
                <a:solidFill>
                  <a:srgbClr val="000000"/>
                </a:solidFill>
                <a:latin typeface="Open Sauce"/>
                <a:ea typeface="Open Sauce"/>
                <a:cs typeface="Open Sauce"/>
                <a:sym typeface="Open Sauce"/>
              </a:rPr>
              <a:t>là một kiểu tấn công trong đó kẻ tấn công lừa người dùng thực hiện các hành động không mong muốn trên một ứng dụng web mà họ đã được xác thực</a:t>
            </a:r>
          </a:p>
          <a:p>
            <a:pPr algn="just">
              <a:lnSpc>
                <a:spcPts val="3380"/>
              </a:lnSpc>
            </a:pPr>
            <a:endParaRPr lang="en-US" sz="2600">
              <a:solidFill>
                <a:srgbClr val="000000"/>
              </a:solidFill>
              <a:latin typeface="Open Sauce"/>
              <a:ea typeface="Open Sauce"/>
              <a:cs typeface="Open Sauce"/>
              <a:sym typeface="Open Sauce"/>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66675"/>
                <a:ext cx="4862686" cy="2505075"/>
              </a:xfrm>
              <a:prstGeom prst="rect">
                <a:avLst/>
              </a:prstGeom>
            </p:spPr>
            <p:txBody>
              <a:bodyPr lIns="50800" tIns="50800" rIns="50800" bIns="50800" rtlCol="0" anchor="ctr"/>
              <a:lstStyle/>
              <a:p>
                <a:pPr algn="ctr">
                  <a:lnSpc>
                    <a:spcPts val="364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Lỗ hổng Wordpress</a:t>
              </a:r>
            </a:p>
          </p:txBody>
        </p:sp>
        <p:sp>
          <p:nvSpPr>
            <p:cNvPr id="26" name="TextBox 26"/>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Giới thiệu các lỗ hổng wordpress</a:t>
              </a:r>
            </a:p>
          </p:txBody>
        </p:sp>
      </p:grpSp>
      <p:grpSp>
        <p:nvGrpSpPr>
          <p:cNvPr id="27" name="Group 27"/>
          <p:cNvGrpSpPr/>
          <p:nvPr/>
        </p:nvGrpSpPr>
        <p:grpSpPr>
          <a:xfrm>
            <a:off x="856986" y="4516139"/>
            <a:ext cx="4881704" cy="1118777"/>
            <a:chOff x="0" y="0"/>
            <a:chExt cx="1773297" cy="406400"/>
          </a:xfrm>
        </p:grpSpPr>
        <p:sp>
          <p:nvSpPr>
            <p:cNvPr id="28" name="Freeform 2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29" name="Freeform 29"/>
          <p:cNvSpPr/>
          <p:nvPr/>
        </p:nvSpPr>
        <p:spPr>
          <a:xfrm>
            <a:off x="1071709"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0" name="TextBox 30"/>
          <p:cNvSpPr txBox="1"/>
          <p:nvPr/>
        </p:nvSpPr>
        <p:spPr>
          <a:xfrm>
            <a:off x="1391063" y="4808828"/>
            <a:ext cx="3965957" cy="495300"/>
          </a:xfrm>
          <a:prstGeom prst="rect">
            <a:avLst/>
          </a:prstGeom>
        </p:spPr>
        <p:txBody>
          <a:bodyPr lIns="0" tIns="0" rIns="0" bIns="0" rtlCol="0" anchor="t">
            <a:spAutoFit/>
          </a:bodyPr>
          <a:lstStyle/>
          <a:p>
            <a:pPr algn="ctr">
              <a:lnSpc>
                <a:spcPts val="3900"/>
              </a:lnSpc>
            </a:pPr>
            <a:r>
              <a:rPr lang="en-US" sz="3000" b="1">
                <a:solidFill>
                  <a:srgbClr val="000000"/>
                </a:solidFill>
                <a:latin typeface="Open Sauce Heavy"/>
                <a:ea typeface="Open Sauce Heavy"/>
                <a:cs typeface="Open Sauce Heavy"/>
                <a:sym typeface="Open Sauce Heavy"/>
              </a:rPr>
              <a:t>Cách phòng chống</a:t>
            </a:r>
          </a:p>
        </p:txBody>
      </p:sp>
      <p:sp>
        <p:nvSpPr>
          <p:cNvPr id="31" name="TextBox 31"/>
          <p:cNvSpPr txBox="1"/>
          <p:nvPr/>
        </p:nvSpPr>
        <p:spPr>
          <a:xfrm>
            <a:off x="933077" y="2468264"/>
            <a:ext cx="16083771" cy="990600"/>
          </a:xfrm>
          <a:prstGeom prst="rect">
            <a:avLst/>
          </a:prstGeom>
        </p:spPr>
        <p:txBody>
          <a:bodyPr lIns="0" tIns="0" rIns="0" bIns="0" rtlCol="0" anchor="t">
            <a:spAutoFit/>
          </a:bodyPr>
          <a:lstStyle/>
          <a:p>
            <a:pPr algn="l">
              <a:lnSpc>
                <a:spcPts val="7800"/>
              </a:lnSpc>
            </a:pPr>
            <a:r>
              <a:rPr lang="en-US" sz="6500" b="1">
                <a:solidFill>
                  <a:srgbClr val="000000"/>
                </a:solidFill>
                <a:latin typeface="Open Sauce Bold"/>
                <a:ea typeface="Open Sauce Bold"/>
                <a:cs typeface="Open Sauce Bold"/>
                <a:sym typeface="Open Sauce Bold"/>
              </a:rPr>
              <a:t>CSRF - Cross Site Request Forgery</a:t>
            </a:r>
          </a:p>
        </p:txBody>
      </p:sp>
      <p:sp>
        <p:nvSpPr>
          <p:cNvPr id="32" name="TextBox 32"/>
          <p:cNvSpPr txBox="1"/>
          <p:nvPr/>
        </p:nvSpPr>
        <p:spPr>
          <a:xfrm>
            <a:off x="856986" y="7040659"/>
            <a:ext cx="7047105" cy="2231854"/>
          </a:xfrm>
          <a:prstGeom prst="rect">
            <a:avLst/>
          </a:prstGeom>
        </p:spPr>
        <p:txBody>
          <a:bodyPr lIns="0" tIns="0" rIns="0" bIns="0" rtlCol="0" anchor="t">
            <a:spAutoFit/>
          </a:bodyPr>
          <a:lstStyle/>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Không nên lưu thông tin mật khẩu tại trình duyệt </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Đăng xuất khi dùng máy công cộng</a:t>
            </a:r>
          </a:p>
          <a:p>
            <a:pPr marL="596624" lvl="1" indent="-298312" algn="just">
              <a:lnSpc>
                <a:spcPts val="3592"/>
              </a:lnSpc>
              <a:buFont typeface="Arial"/>
              <a:buChar char="•"/>
            </a:pPr>
            <a:r>
              <a:rPr lang="en-US" sz="2763">
                <a:solidFill>
                  <a:srgbClr val="000000"/>
                </a:solidFill>
                <a:latin typeface="Open Sauce"/>
                <a:ea typeface="Open Sauce"/>
                <a:cs typeface="Open Sauce"/>
                <a:sym typeface="Open Sauce"/>
              </a:rPr>
              <a:t>Không click vào các đường link lạ</a:t>
            </a:r>
          </a:p>
          <a:p>
            <a:pPr algn="just">
              <a:lnSpc>
                <a:spcPts val="3592"/>
              </a:lnSpc>
            </a:pPr>
            <a:endParaRPr lang="en-US" sz="2763">
              <a:solidFill>
                <a:srgbClr val="000000"/>
              </a:solidFill>
              <a:latin typeface="Open Sauce"/>
              <a:ea typeface="Open Sauce"/>
              <a:cs typeface="Open Sauce"/>
              <a:sym typeface="Open Sauce"/>
            </a:endParaRPr>
          </a:p>
        </p:txBody>
      </p:sp>
      <p:sp>
        <p:nvSpPr>
          <p:cNvPr id="33" name="TextBox 33"/>
          <p:cNvSpPr txBox="1"/>
          <p:nvPr/>
        </p:nvSpPr>
        <p:spPr>
          <a:xfrm>
            <a:off x="1071709" y="5968505"/>
            <a:ext cx="7373159" cy="573405"/>
          </a:xfrm>
          <a:prstGeom prst="rect">
            <a:avLst/>
          </a:prstGeom>
        </p:spPr>
        <p:txBody>
          <a:bodyPr lIns="0" tIns="0" rIns="0" bIns="0" rtlCol="0" anchor="t">
            <a:spAutoFit/>
          </a:bodyPr>
          <a:lstStyle/>
          <a:p>
            <a:pPr algn="l">
              <a:lnSpc>
                <a:spcPts val="4680"/>
              </a:lnSpc>
            </a:pPr>
            <a:r>
              <a:rPr lang="en-US" sz="3600" b="1">
                <a:solidFill>
                  <a:srgbClr val="000000"/>
                </a:solidFill>
                <a:latin typeface="Open Sauce Bold"/>
                <a:ea typeface="Open Sauce Bold"/>
                <a:cs typeface="Open Sauce Bold"/>
                <a:sym typeface="Open Sauce Bold"/>
              </a:rPr>
              <a:t>Đối với User</a:t>
            </a:r>
          </a:p>
        </p:txBody>
      </p:sp>
      <p:sp>
        <p:nvSpPr>
          <p:cNvPr id="34" name="TextBox 34"/>
          <p:cNvSpPr txBox="1"/>
          <p:nvPr/>
        </p:nvSpPr>
        <p:spPr>
          <a:xfrm>
            <a:off x="9474376" y="5968505"/>
            <a:ext cx="7373159" cy="573405"/>
          </a:xfrm>
          <a:prstGeom prst="rect">
            <a:avLst/>
          </a:prstGeom>
        </p:spPr>
        <p:txBody>
          <a:bodyPr lIns="0" tIns="0" rIns="0" bIns="0" rtlCol="0" anchor="t">
            <a:spAutoFit/>
          </a:bodyPr>
          <a:lstStyle/>
          <a:p>
            <a:pPr algn="l">
              <a:lnSpc>
                <a:spcPts val="4680"/>
              </a:lnSpc>
            </a:pPr>
            <a:r>
              <a:rPr lang="en-US" sz="3600" b="1">
                <a:solidFill>
                  <a:srgbClr val="000000"/>
                </a:solidFill>
                <a:latin typeface="Open Sauce Bold"/>
                <a:ea typeface="Open Sauce Bold"/>
                <a:cs typeface="Open Sauce Bold"/>
                <a:sym typeface="Open Sauce Bold"/>
              </a:rPr>
              <a:t>Đối với Server</a:t>
            </a:r>
          </a:p>
        </p:txBody>
      </p:sp>
      <p:sp>
        <p:nvSpPr>
          <p:cNvPr id="35" name="TextBox 35"/>
          <p:cNvSpPr txBox="1"/>
          <p:nvPr/>
        </p:nvSpPr>
        <p:spPr>
          <a:xfrm>
            <a:off x="9268493" y="7040659"/>
            <a:ext cx="7784924" cy="2231854"/>
          </a:xfrm>
          <a:prstGeom prst="rect">
            <a:avLst/>
          </a:prstGeom>
        </p:spPr>
        <p:txBody>
          <a:bodyPr lIns="0" tIns="0" rIns="0" bIns="0" rtlCol="0" anchor="t">
            <a:spAutoFit/>
          </a:bodyPr>
          <a:lstStyle/>
          <a:p>
            <a:pPr marL="596624" lvl="1" indent="-298312" algn="l">
              <a:lnSpc>
                <a:spcPts val="3592"/>
              </a:lnSpc>
              <a:buFont typeface="Arial"/>
              <a:buChar char="•"/>
            </a:pPr>
            <a:r>
              <a:rPr lang="en-US" sz="2763">
                <a:solidFill>
                  <a:srgbClr val="000000"/>
                </a:solidFill>
                <a:latin typeface="Open Sauce"/>
                <a:ea typeface="Open Sauce"/>
                <a:cs typeface="Open Sauce"/>
                <a:sym typeface="Open Sauce"/>
              </a:rPr>
              <a:t>Sử dụng SameSite cookies</a:t>
            </a:r>
          </a:p>
          <a:p>
            <a:pPr marL="596624" lvl="1" indent="-298312" algn="l">
              <a:lnSpc>
                <a:spcPts val="3592"/>
              </a:lnSpc>
              <a:buFont typeface="Arial"/>
              <a:buChar char="•"/>
            </a:pPr>
            <a:r>
              <a:rPr lang="en-US" sz="2763">
                <a:solidFill>
                  <a:srgbClr val="000000"/>
                </a:solidFill>
                <a:latin typeface="Open Sauce"/>
                <a:ea typeface="Open Sauce"/>
                <a:cs typeface="Open Sauce"/>
                <a:sym typeface="Open Sauce"/>
              </a:rPr>
              <a:t>Thiết lập Access-Control-Allow-Origin: kiểm soát truy cập</a:t>
            </a:r>
          </a:p>
          <a:p>
            <a:pPr marL="596624" lvl="1" indent="-298312" algn="l">
              <a:lnSpc>
                <a:spcPts val="3592"/>
              </a:lnSpc>
              <a:buFont typeface="Arial"/>
              <a:buChar char="•"/>
            </a:pPr>
            <a:r>
              <a:rPr lang="en-US" sz="2763">
                <a:solidFill>
                  <a:srgbClr val="000000"/>
                </a:solidFill>
                <a:latin typeface="Open Sauce"/>
                <a:ea typeface="Open Sauce"/>
                <a:cs typeface="Open Sauce"/>
                <a:sym typeface="Open Sauce"/>
              </a:rPr>
              <a:t>Sử dụng token CSRF: xác thực tính hợp lệ</a:t>
            </a:r>
          </a:p>
          <a:p>
            <a:pPr algn="just">
              <a:lnSpc>
                <a:spcPts val="3592"/>
              </a:lnSpc>
            </a:pPr>
            <a:endParaRPr lang="en-US" sz="2763">
              <a:solidFill>
                <a:srgbClr val="000000"/>
              </a:solidFill>
              <a:latin typeface="Open Sauce"/>
              <a:ea typeface="Open Sauce"/>
              <a:cs typeface="Open Sauce"/>
              <a:sym typeface="Open Sauce"/>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3088600"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26" name="TextBox 26"/>
            <p:cNvSpPr txBox="1"/>
            <p:nvPr/>
          </p:nvSpPr>
          <p:spPr>
            <a:xfrm>
              <a:off x="10020052" y="421064"/>
              <a:ext cx="3620451"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Lỗ hổng Wordpress</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Demo</a:t>
              </a:r>
            </a:p>
          </p:txBody>
        </p:sp>
        <p:sp>
          <p:nvSpPr>
            <p:cNvPr id="28" name="TextBox 28"/>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Demo lỗ hổng</a:t>
              </a:r>
            </a:p>
          </p:txBody>
        </p:sp>
        <p:sp>
          <p:nvSpPr>
            <p:cNvPr id="29" name="Freeform 29"/>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30" name="Freeform 30"/>
          <p:cNvSpPr/>
          <p:nvPr/>
        </p:nvSpPr>
        <p:spPr>
          <a:xfrm>
            <a:off x="936090" y="3070070"/>
            <a:ext cx="16415820" cy="6695479"/>
          </a:xfrm>
          <a:custGeom>
            <a:avLst/>
            <a:gdLst/>
            <a:ahLst/>
            <a:cxnLst/>
            <a:rect l="l" t="t" r="r" b="b"/>
            <a:pathLst>
              <a:path w="16415820" h="6695479">
                <a:moveTo>
                  <a:pt x="0" y="0"/>
                </a:moveTo>
                <a:lnTo>
                  <a:pt x="16415820" y="0"/>
                </a:lnTo>
                <a:lnTo>
                  <a:pt x="16415820" y="6695479"/>
                </a:lnTo>
                <a:lnTo>
                  <a:pt x="0" y="6695479"/>
                </a:lnTo>
                <a:lnTo>
                  <a:pt x="0" y="0"/>
                </a:lnTo>
                <a:close/>
              </a:path>
            </a:pathLst>
          </a:custGeom>
          <a:blipFill>
            <a:blip r:embed="rId20"/>
            <a:stretch>
              <a:fillRect/>
            </a:stretch>
          </a:blipFill>
        </p:spPr>
      </p:sp>
      <p:sp>
        <p:nvSpPr>
          <p:cNvPr id="31" name="TextBox 31"/>
          <p:cNvSpPr txBox="1"/>
          <p:nvPr/>
        </p:nvSpPr>
        <p:spPr>
          <a:xfrm>
            <a:off x="5896189" y="2079470"/>
            <a:ext cx="6495623" cy="990600"/>
          </a:xfrm>
          <a:prstGeom prst="rect">
            <a:avLst/>
          </a:prstGeom>
        </p:spPr>
        <p:txBody>
          <a:bodyPr lIns="0" tIns="0" rIns="0" bIns="0" rtlCol="0" anchor="t">
            <a:spAutoFit/>
          </a:bodyPr>
          <a:lstStyle/>
          <a:p>
            <a:pPr algn="ctr">
              <a:lnSpc>
                <a:spcPts val="7800"/>
              </a:lnSpc>
            </a:pPr>
            <a:r>
              <a:rPr lang="en-US" sz="6500" b="1">
                <a:solidFill>
                  <a:srgbClr val="000000"/>
                </a:solidFill>
                <a:latin typeface="Open Sauce Heavy"/>
                <a:ea typeface="Open Sauce Heavy"/>
                <a:cs typeface="Open Sauce Heavy"/>
                <a:sym typeface="Open Sauce Heavy"/>
              </a:rPr>
              <a:t>Demo</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restig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09649" y="401403"/>
            <a:ext cx="1623304" cy="349250"/>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405760" y="401403"/>
            <a:ext cx="1761083" cy="349250"/>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Demo</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15191021"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746825"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sp>
        <p:nvSpPr>
          <p:cNvPr id="22" name="Freeform 2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3" name="Group 23"/>
          <p:cNvGrpSpPr/>
          <p:nvPr/>
        </p:nvGrpSpPr>
        <p:grpSpPr>
          <a:xfrm>
            <a:off x="1600768" y="1348239"/>
            <a:ext cx="15658532" cy="510426"/>
            <a:chOff x="0" y="0"/>
            <a:chExt cx="12467294" cy="406400"/>
          </a:xfrm>
        </p:grpSpPr>
        <p:sp>
          <p:nvSpPr>
            <p:cNvPr id="24" name="Freeform 24"/>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5" name="TextBox 25"/>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6" name="Freeform 26"/>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Freeform 27"/>
          <p:cNvSpPr/>
          <p:nvPr/>
        </p:nvSpPr>
        <p:spPr>
          <a:xfrm>
            <a:off x="7749404" y="3118230"/>
            <a:ext cx="2789191" cy="2933184"/>
          </a:xfrm>
          <a:custGeom>
            <a:avLst/>
            <a:gdLst/>
            <a:ahLst/>
            <a:cxnLst/>
            <a:rect l="l" t="t" r="r" b="b"/>
            <a:pathLst>
              <a:path w="2789191" h="2933184">
                <a:moveTo>
                  <a:pt x="0" y="0"/>
                </a:moveTo>
                <a:lnTo>
                  <a:pt x="2789192" y="0"/>
                </a:lnTo>
                <a:lnTo>
                  <a:pt x="2789192" y="2933184"/>
                </a:lnTo>
                <a:lnTo>
                  <a:pt x="0" y="293318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8" name="TextBox 28"/>
          <p:cNvSpPr txBox="1"/>
          <p:nvPr/>
        </p:nvSpPr>
        <p:spPr>
          <a:xfrm>
            <a:off x="5443067" y="401403"/>
            <a:ext cx="2071972" cy="349250"/>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CMS&amp;Wordpr</a:t>
            </a:r>
          </a:p>
        </p:txBody>
      </p:sp>
      <p:sp>
        <p:nvSpPr>
          <p:cNvPr id="29" name="TextBox 29"/>
          <p:cNvSpPr txBox="1"/>
          <p:nvPr/>
        </p:nvSpPr>
        <p:spPr>
          <a:xfrm>
            <a:off x="7515039" y="401403"/>
            <a:ext cx="2610143" cy="349250"/>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Lỗ hổng Wordpress</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Thanks</a:t>
            </a:r>
          </a:p>
        </p:txBody>
      </p:sp>
      <p:sp>
        <p:nvSpPr>
          <p:cNvPr id="31" name="TextBox 31"/>
          <p:cNvSpPr txBox="1"/>
          <p:nvPr/>
        </p:nvSpPr>
        <p:spPr>
          <a:xfrm>
            <a:off x="2258294" y="1368501"/>
            <a:ext cx="8707740" cy="422275"/>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Cảm ơn thầy và các bạn đã lắng nghe</a:t>
            </a:r>
          </a:p>
        </p:txBody>
      </p:sp>
      <p:sp>
        <p:nvSpPr>
          <p:cNvPr id="32" name="TextBox 32"/>
          <p:cNvSpPr txBox="1"/>
          <p:nvPr/>
        </p:nvSpPr>
        <p:spPr>
          <a:xfrm>
            <a:off x="5166842" y="6605367"/>
            <a:ext cx="9346498" cy="1693714"/>
          </a:xfrm>
          <a:prstGeom prst="rect">
            <a:avLst/>
          </a:prstGeom>
        </p:spPr>
        <p:txBody>
          <a:bodyPr lIns="0" tIns="0" rIns="0" bIns="0" rtlCol="0" anchor="t">
            <a:spAutoFit/>
          </a:bodyPr>
          <a:lstStyle/>
          <a:p>
            <a:pPr algn="l">
              <a:lnSpc>
                <a:spcPts val="13394"/>
              </a:lnSpc>
            </a:pPr>
            <a:r>
              <a:rPr lang="en-US" sz="11162" b="1">
                <a:solidFill>
                  <a:srgbClr val="000000"/>
                </a:solidFill>
                <a:latin typeface="Open Sauce Heavy"/>
                <a:ea typeface="Open Sauce Heavy"/>
                <a:cs typeface="Open Sauce Heavy"/>
                <a:sym typeface="Open Sauce Heavy"/>
              </a:rPr>
              <a:t>Thank you !</a:t>
            </a:r>
          </a:p>
        </p:txBody>
      </p:sp>
    </p:spTree>
  </p:cSld>
  <p:clrMapOvr>
    <a:masterClrMapping/>
  </p:clrMapOvr>
  <mc:AlternateContent xmlns:mc="http://schemas.openxmlformats.org/markup-compatibility/2006">
    <mc:Choice xmlns:p15="http://schemas.microsoft.com/office/powerpoint/2012/main" Requires="p15">
      <p:transition spd="slow">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8" name="TextBox 8"/>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Tổng quan về CMS và Wordpress</a:t>
              </a:r>
            </a:p>
          </p:txBody>
        </p:sp>
      </p:grpSp>
      <p:grpSp>
        <p:nvGrpSpPr>
          <p:cNvPr id="25" name="Group 25"/>
          <p:cNvGrpSpPr/>
          <p:nvPr/>
        </p:nvGrpSpPr>
        <p:grpSpPr>
          <a:xfrm>
            <a:off x="9144000" y="2793173"/>
            <a:ext cx="8115300" cy="6326374"/>
            <a:chOff x="0" y="0"/>
            <a:chExt cx="10820400" cy="8435165"/>
          </a:xfrm>
        </p:grpSpPr>
        <p:pic>
          <p:nvPicPr>
            <p:cNvPr id="26" name="Picture 26"/>
            <p:cNvPicPr>
              <a:picLocks noChangeAspect="1"/>
            </p:cNvPicPr>
            <p:nvPr/>
          </p:nvPicPr>
          <p:blipFill>
            <a:blip r:embed="rId16"/>
            <a:srcRect l="7838" r="7838"/>
            <a:stretch>
              <a:fillRect/>
            </a:stretch>
          </p:blipFill>
          <p:spPr>
            <a:xfrm>
              <a:off x="0" y="0"/>
              <a:ext cx="10820400" cy="8435165"/>
            </a:xfrm>
            <a:prstGeom prst="rect">
              <a:avLst/>
            </a:prstGeom>
          </p:spPr>
        </p:pic>
      </p:grpSp>
      <p:sp>
        <p:nvSpPr>
          <p:cNvPr id="27" name="TextBox 27"/>
          <p:cNvSpPr txBox="1"/>
          <p:nvPr/>
        </p:nvSpPr>
        <p:spPr>
          <a:xfrm>
            <a:off x="1032888" y="2802698"/>
            <a:ext cx="7293571" cy="1019175"/>
          </a:xfrm>
          <a:prstGeom prst="rect">
            <a:avLst/>
          </a:prstGeom>
        </p:spPr>
        <p:txBody>
          <a:bodyPr lIns="0" tIns="0" rIns="0" bIns="0" rtlCol="0" anchor="t">
            <a:spAutoFit/>
          </a:bodyPr>
          <a:lstStyle/>
          <a:p>
            <a:pPr algn="l">
              <a:lnSpc>
                <a:spcPts val="8160"/>
              </a:lnSpc>
            </a:pPr>
            <a:r>
              <a:rPr lang="en-US" sz="6800" b="1">
                <a:solidFill>
                  <a:srgbClr val="000000"/>
                </a:solidFill>
                <a:latin typeface="Open Sauce Heavy"/>
                <a:ea typeface="Open Sauce Heavy"/>
                <a:cs typeface="Open Sauce Heavy"/>
                <a:sym typeface="Open Sauce Heavy"/>
              </a:rPr>
              <a:t>Tổng quan CMS</a:t>
            </a:r>
          </a:p>
        </p:txBody>
      </p:sp>
      <p:sp>
        <p:nvSpPr>
          <p:cNvPr id="28" name="TextBox 28"/>
          <p:cNvSpPr txBox="1"/>
          <p:nvPr/>
        </p:nvSpPr>
        <p:spPr>
          <a:xfrm>
            <a:off x="1125098" y="4277775"/>
            <a:ext cx="7201361" cy="2269532"/>
          </a:xfrm>
          <a:prstGeom prst="rect">
            <a:avLst/>
          </a:prstGeom>
        </p:spPr>
        <p:txBody>
          <a:bodyPr lIns="0" tIns="0" rIns="0" bIns="0" rtlCol="0" anchor="t">
            <a:spAutoFit/>
          </a:bodyPr>
          <a:lstStyle/>
          <a:p>
            <a:pPr algn="just">
              <a:lnSpc>
                <a:spcPts val="3640"/>
              </a:lnSpc>
            </a:pPr>
            <a:r>
              <a:rPr lang="en-US" sz="2600">
                <a:solidFill>
                  <a:srgbClr val="000000"/>
                </a:solidFill>
                <a:latin typeface="Open Sauce"/>
                <a:ea typeface="Open Sauce"/>
                <a:cs typeface="Open Sauce"/>
                <a:sym typeface="Open Sauce"/>
              </a:rPr>
              <a:t>CMS - Content Management System: hệ thống được sử dụng để quản lý, tạo ra và điều chỉnh nội dung trên các trang web và tuỳ chỉnh thiết kế.</a:t>
            </a:r>
          </a:p>
          <a:p>
            <a:pPr algn="just">
              <a:lnSpc>
                <a:spcPts val="3640"/>
              </a:lnSpc>
            </a:pPr>
            <a:endParaRPr lang="en-US" sz="2600">
              <a:solidFill>
                <a:srgbClr val="000000"/>
              </a:solidFill>
              <a:latin typeface="Open Sauce"/>
              <a:ea typeface="Open Sauce"/>
              <a:cs typeface="Open Sauce"/>
              <a:sym typeface="Open Sauce"/>
            </a:endParaRPr>
          </a:p>
        </p:txBody>
      </p:sp>
      <p:sp>
        <p:nvSpPr>
          <p:cNvPr id="29" name="TextBox 28">
            <a:extLst>
              <a:ext uri="{FF2B5EF4-FFF2-40B4-BE49-F238E27FC236}">
                <a16:creationId xmlns:a16="http://schemas.microsoft.com/office/drawing/2014/main" id="{724E86FD-D3C5-5A30-0902-74E7BB274BD5}"/>
              </a:ext>
            </a:extLst>
          </p:cNvPr>
          <p:cNvSpPr txBox="1"/>
          <p:nvPr/>
        </p:nvSpPr>
        <p:spPr>
          <a:xfrm>
            <a:off x="1181340" y="6604101"/>
            <a:ext cx="7201361" cy="431785"/>
          </a:xfrm>
          <a:prstGeom prst="rect">
            <a:avLst/>
          </a:prstGeom>
        </p:spPr>
        <p:txBody>
          <a:bodyPr lIns="0" tIns="0" rIns="0" bIns="0" rtlCol="0" anchor="t">
            <a:spAutoFit/>
          </a:bodyPr>
          <a:lstStyle/>
          <a:p>
            <a:pPr algn="just">
              <a:lnSpc>
                <a:spcPts val="3640"/>
              </a:lnSpc>
            </a:pPr>
            <a:r>
              <a:rPr lang="en-US" sz="2600">
                <a:solidFill>
                  <a:srgbClr val="000000"/>
                </a:solidFill>
                <a:latin typeface="Open Sauce"/>
                <a:ea typeface="Open Sauce"/>
                <a:cs typeface="Open Sauce"/>
                <a:sym typeface="Open Sauce"/>
              </a:rPr>
              <a:t>Phân loại:</a:t>
            </a:r>
          </a:p>
        </p:txBody>
      </p:sp>
      <p:sp>
        <p:nvSpPr>
          <p:cNvPr id="30" name="TextBox 29">
            <a:extLst>
              <a:ext uri="{FF2B5EF4-FFF2-40B4-BE49-F238E27FC236}">
                <a16:creationId xmlns:a16="http://schemas.microsoft.com/office/drawing/2014/main" id="{6DB34DC9-2366-374B-D013-471EA276258A}"/>
              </a:ext>
            </a:extLst>
          </p:cNvPr>
          <p:cNvSpPr txBox="1"/>
          <p:nvPr/>
        </p:nvSpPr>
        <p:spPr>
          <a:xfrm>
            <a:off x="1354897" y="7207073"/>
            <a:ext cx="7201361" cy="431785"/>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000000"/>
                </a:solidFill>
                <a:latin typeface="Open Sauce"/>
                <a:ea typeface="Open Sauce"/>
                <a:cs typeface="Open Sauce"/>
                <a:sym typeface="Open Sauce"/>
              </a:rPr>
              <a:t>CMS dựa trên nền tảng triển khai</a:t>
            </a:r>
          </a:p>
        </p:txBody>
      </p:sp>
      <p:sp>
        <p:nvSpPr>
          <p:cNvPr id="31" name="TextBox 30">
            <a:extLst>
              <a:ext uri="{FF2B5EF4-FFF2-40B4-BE49-F238E27FC236}">
                <a16:creationId xmlns:a16="http://schemas.microsoft.com/office/drawing/2014/main" id="{E264D1E3-BB58-8F5D-C6EA-476AF020FABB}"/>
              </a:ext>
            </a:extLst>
          </p:cNvPr>
          <p:cNvSpPr txBox="1"/>
          <p:nvPr/>
        </p:nvSpPr>
        <p:spPr>
          <a:xfrm>
            <a:off x="1354898" y="7881146"/>
            <a:ext cx="7201361" cy="431785"/>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000000"/>
                </a:solidFill>
                <a:latin typeface="Open Sauce"/>
                <a:ea typeface="Open Sauce"/>
                <a:cs typeface="Open Sauce"/>
                <a:sym typeface="Open Sauce"/>
              </a:rPr>
              <a:t>CMS dựa trên nguồn gốc mã nguồn</a:t>
            </a:r>
          </a:p>
        </p:txBody>
      </p:sp>
      <p:sp>
        <p:nvSpPr>
          <p:cNvPr id="32" name="TextBox 31">
            <a:extLst>
              <a:ext uri="{FF2B5EF4-FFF2-40B4-BE49-F238E27FC236}">
                <a16:creationId xmlns:a16="http://schemas.microsoft.com/office/drawing/2014/main" id="{E9D1C821-D9A0-19B7-BAD3-449FB999B280}"/>
              </a:ext>
            </a:extLst>
          </p:cNvPr>
          <p:cNvSpPr txBox="1"/>
          <p:nvPr/>
        </p:nvSpPr>
        <p:spPr>
          <a:xfrm>
            <a:off x="1354899" y="8620322"/>
            <a:ext cx="7201361" cy="431785"/>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000000"/>
                </a:solidFill>
                <a:latin typeface="Open Sauce"/>
                <a:ea typeface="Open Sauce"/>
                <a:cs typeface="Open Sauce"/>
                <a:sym typeface="Open Sauce"/>
              </a:rPr>
              <a:t>CMS dựa trên lĩnh vực sử dụng</a:t>
            </a:r>
          </a:p>
        </p:txBody>
      </p:sp>
    </p:spTree>
  </p:cSld>
  <p:clrMapOvr>
    <a:masterClrMapping/>
  </p:clrMapOvr>
  <mc:AlternateContent xmlns:mc="http://schemas.openxmlformats.org/markup-compatibility/2006">
    <mc:Choice xmlns:p14="http://schemas.microsoft.com/office/powerpoint/2010/main" Requires="p14">
      <p:transition spd="med">
        <p14:flythrough dir="out" hasBounce="1"/>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anim calcmode="lin" valueType="num">
                                      <p:cBhvr>
                                        <p:cTn id="8" dur="250" fill="hold"/>
                                        <p:tgtEl>
                                          <p:spTgt spid="29"/>
                                        </p:tgtEl>
                                        <p:attrNameLst>
                                          <p:attrName>ppt_x</p:attrName>
                                        </p:attrNameLst>
                                      </p:cBhvr>
                                      <p:tavLst>
                                        <p:tav tm="0">
                                          <p:val>
                                            <p:strVal val="#ppt_x"/>
                                          </p:val>
                                        </p:tav>
                                        <p:tav tm="100000">
                                          <p:val>
                                            <p:strVal val="#ppt_x"/>
                                          </p:val>
                                        </p:tav>
                                      </p:tavLst>
                                    </p:anim>
                                    <p:anim calcmode="lin" valueType="num">
                                      <p:cBhvr>
                                        <p:cTn id="9"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
                                        <p:tgtEl>
                                          <p:spTgt spid="30"/>
                                        </p:tgtEl>
                                      </p:cBhvr>
                                    </p:animEffect>
                                    <p:anim calcmode="lin" valueType="num">
                                      <p:cBhvr>
                                        <p:cTn id="15" dur="10" fill="hold"/>
                                        <p:tgtEl>
                                          <p:spTgt spid="30"/>
                                        </p:tgtEl>
                                        <p:attrNameLst>
                                          <p:attrName>ppt_x</p:attrName>
                                        </p:attrNameLst>
                                      </p:cBhvr>
                                      <p:tavLst>
                                        <p:tav tm="0">
                                          <p:val>
                                            <p:strVal val="#ppt_x"/>
                                          </p:val>
                                        </p:tav>
                                        <p:tav tm="100000">
                                          <p:val>
                                            <p:strVal val="#ppt_x"/>
                                          </p:val>
                                        </p:tav>
                                      </p:tavLst>
                                    </p:anim>
                                    <p:anim calcmode="lin" valueType="num">
                                      <p:cBhvr>
                                        <p:cTn id="16" dur="1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250"/>
                                        <p:tgtEl>
                                          <p:spTgt spid="31"/>
                                        </p:tgtEl>
                                      </p:cBhvr>
                                    </p:animEffect>
                                    <p:anim calcmode="lin" valueType="num">
                                      <p:cBhvr>
                                        <p:cTn id="22" dur="250" fill="hold"/>
                                        <p:tgtEl>
                                          <p:spTgt spid="31"/>
                                        </p:tgtEl>
                                        <p:attrNameLst>
                                          <p:attrName>ppt_x</p:attrName>
                                        </p:attrNameLst>
                                      </p:cBhvr>
                                      <p:tavLst>
                                        <p:tav tm="0">
                                          <p:val>
                                            <p:strVal val="#ppt_x"/>
                                          </p:val>
                                        </p:tav>
                                        <p:tav tm="100000">
                                          <p:val>
                                            <p:strVal val="#ppt_x"/>
                                          </p:val>
                                        </p:tav>
                                      </p:tavLst>
                                    </p:anim>
                                    <p:anim calcmode="lin" valueType="num">
                                      <p:cBhvr>
                                        <p:cTn id="23" dur="2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250"/>
                                        <p:tgtEl>
                                          <p:spTgt spid="32"/>
                                        </p:tgtEl>
                                      </p:cBhvr>
                                    </p:animEffect>
                                    <p:anim calcmode="lin" valueType="num">
                                      <p:cBhvr>
                                        <p:cTn id="29" dur="250" fill="hold"/>
                                        <p:tgtEl>
                                          <p:spTgt spid="32"/>
                                        </p:tgtEl>
                                        <p:attrNameLst>
                                          <p:attrName>ppt_x</p:attrName>
                                        </p:attrNameLst>
                                      </p:cBhvr>
                                      <p:tavLst>
                                        <p:tav tm="0">
                                          <p:val>
                                            <p:strVal val="#ppt_x"/>
                                          </p:val>
                                        </p:tav>
                                        <p:tav tm="100000">
                                          <p:val>
                                            <p:strVal val="#ppt_x"/>
                                          </p:val>
                                        </p:tav>
                                      </p:tavLst>
                                    </p:anim>
                                    <p:anim calcmode="lin" valueType="num">
                                      <p:cBhvr>
                                        <p:cTn id="30" dur="2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Tổng quan về CMS và Wordpress</a:t>
              </a:r>
            </a:p>
          </p:txBody>
        </p:sp>
      </p:grpSp>
      <p:sp>
        <p:nvSpPr>
          <p:cNvPr id="25" name="Freeform 25"/>
          <p:cNvSpPr/>
          <p:nvPr/>
        </p:nvSpPr>
        <p:spPr>
          <a:xfrm>
            <a:off x="1028700" y="3783416"/>
            <a:ext cx="2511545" cy="2511545"/>
          </a:xfrm>
          <a:custGeom>
            <a:avLst/>
            <a:gdLst/>
            <a:ahLst/>
            <a:cxnLst/>
            <a:rect l="l" t="t" r="r" b="b"/>
            <a:pathLst>
              <a:path w="2511545" h="2511545">
                <a:moveTo>
                  <a:pt x="0" y="0"/>
                </a:moveTo>
                <a:lnTo>
                  <a:pt x="2511545" y="0"/>
                </a:lnTo>
                <a:lnTo>
                  <a:pt x="2511545" y="2511546"/>
                </a:lnTo>
                <a:lnTo>
                  <a:pt x="0" y="2511546"/>
                </a:lnTo>
                <a:lnTo>
                  <a:pt x="0" y="0"/>
                </a:lnTo>
                <a:close/>
              </a:path>
            </a:pathLst>
          </a:custGeom>
          <a:blipFill>
            <a:blip r:embed="rId16"/>
            <a:stretch>
              <a:fillRect/>
            </a:stretch>
          </a:blipFill>
        </p:spPr>
      </p:sp>
      <p:sp>
        <p:nvSpPr>
          <p:cNvPr id="26" name="Freeform 26"/>
          <p:cNvSpPr/>
          <p:nvPr/>
        </p:nvSpPr>
        <p:spPr>
          <a:xfrm>
            <a:off x="9474868" y="3978056"/>
            <a:ext cx="2316905" cy="2316905"/>
          </a:xfrm>
          <a:custGeom>
            <a:avLst/>
            <a:gdLst/>
            <a:ahLst/>
            <a:cxnLst/>
            <a:rect l="l" t="t" r="r" b="b"/>
            <a:pathLst>
              <a:path w="2316905" h="2316905">
                <a:moveTo>
                  <a:pt x="0" y="0"/>
                </a:moveTo>
                <a:lnTo>
                  <a:pt x="2316905" y="0"/>
                </a:lnTo>
                <a:lnTo>
                  <a:pt x="2316905" y="2316906"/>
                </a:lnTo>
                <a:lnTo>
                  <a:pt x="0" y="2316906"/>
                </a:lnTo>
                <a:lnTo>
                  <a:pt x="0" y="0"/>
                </a:lnTo>
                <a:close/>
              </a:path>
            </a:pathLst>
          </a:custGeom>
          <a:blipFill>
            <a:blip r:embed="rId17"/>
            <a:stretch>
              <a:fillRect/>
            </a:stretch>
          </a:blipFill>
        </p:spPr>
      </p:sp>
      <p:sp>
        <p:nvSpPr>
          <p:cNvPr id="27" name="TextBox 27"/>
          <p:cNvSpPr txBox="1"/>
          <p:nvPr/>
        </p:nvSpPr>
        <p:spPr>
          <a:xfrm>
            <a:off x="1075163" y="6391059"/>
            <a:ext cx="7737969" cy="573405"/>
          </a:xfrm>
          <a:prstGeom prst="rect">
            <a:avLst/>
          </a:prstGeom>
        </p:spPr>
        <p:txBody>
          <a:bodyPr lIns="0" tIns="0" rIns="0" bIns="0" rtlCol="0" anchor="t">
            <a:spAutoFit/>
          </a:bodyPr>
          <a:lstStyle/>
          <a:p>
            <a:pPr algn="l">
              <a:lnSpc>
                <a:spcPts val="4680"/>
              </a:lnSpc>
            </a:pPr>
            <a:r>
              <a:rPr lang="en-US" sz="3600" b="1">
                <a:solidFill>
                  <a:srgbClr val="000000"/>
                </a:solidFill>
                <a:latin typeface="Open Sauce Heavy"/>
                <a:ea typeface="Open Sauce Heavy"/>
                <a:cs typeface="Open Sauce Heavy"/>
                <a:sym typeface="Open Sauce Heavy"/>
              </a:rPr>
              <a:t>Lợi ích</a:t>
            </a:r>
          </a:p>
        </p:txBody>
      </p:sp>
      <p:sp>
        <p:nvSpPr>
          <p:cNvPr id="28" name="TextBox 28"/>
          <p:cNvSpPr txBox="1"/>
          <p:nvPr/>
        </p:nvSpPr>
        <p:spPr>
          <a:xfrm>
            <a:off x="1028700" y="6954939"/>
            <a:ext cx="7737969" cy="2548255"/>
          </a:xfrm>
          <a:prstGeom prst="rect">
            <a:avLst/>
          </a:prstGeom>
        </p:spPr>
        <p:txBody>
          <a:bodyPr lIns="0" tIns="0" rIns="0" bIns="0" rtlCol="0" anchor="t">
            <a:spAutoFit/>
          </a:bodyPr>
          <a:lstStyle/>
          <a:p>
            <a:pPr algn="l">
              <a:lnSpc>
                <a:spcPts val="3380"/>
              </a:lnSpc>
            </a:pPr>
            <a:endParaRP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Tối ưu thời gian và chi phí</a:t>
            </a: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Tăng tính linh hoạt</a:t>
            </a: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Tương thích trên nhiều thiết bị</a:t>
            </a: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Dễ dàng quản lý</a:t>
            </a:r>
          </a:p>
          <a:p>
            <a:pPr algn="l">
              <a:lnSpc>
                <a:spcPts val="3380"/>
              </a:lnSpc>
            </a:pPr>
            <a:endParaRPr lang="en-US" sz="2600">
              <a:solidFill>
                <a:srgbClr val="000000"/>
              </a:solidFill>
              <a:latin typeface="Open Sauce"/>
              <a:ea typeface="Open Sauce"/>
              <a:cs typeface="Open Sauce"/>
              <a:sym typeface="Open Sauce"/>
            </a:endParaRPr>
          </a:p>
        </p:txBody>
      </p:sp>
      <p:sp>
        <p:nvSpPr>
          <p:cNvPr id="29" name="TextBox 29"/>
          <p:cNvSpPr txBox="1"/>
          <p:nvPr/>
        </p:nvSpPr>
        <p:spPr>
          <a:xfrm>
            <a:off x="9474868" y="6391059"/>
            <a:ext cx="7737969" cy="573405"/>
          </a:xfrm>
          <a:prstGeom prst="rect">
            <a:avLst/>
          </a:prstGeom>
        </p:spPr>
        <p:txBody>
          <a:bodyPr lIns="0" tIns="0" rIns="0" bIns="0" rtlCol="0" anchor="t">
            <a:spAutoFit/>
          </a:bodyPr>
          <a:lstStyle/>
          <a:p>
            <a:pPr algn="l">
              <a:lnSpc>
                <a:spcPts val="4680"/>
              </a:lnSpc>
            </a:pPr>
            <a:r>
              <a:rPr lang="en-US" sz="3600" b="1">
                <a:solidFill>
                  <a:srgbClr val="000000"/>
                </a:solidFill>
                <a:latin typeface="Open Sauce Heavy"/>
                <a:ea typeface="Open Sauce Heavy"/>
                <a:cs typeface="Open Sauce Heavy"/>
                <a:sym typeface="Open Sauce Heavy"/>
              </a:rPr>
              <a:t>Một số hệ thống CMS phổ biến</a:t>
            </a:r>
          </a:p>
        </p:txBody>
      </p:sp>
      <p:sp>
        <p:nvSpPr>
          <p:cNvPr id="30" name="TextBox 30"/>
          <p:cNvSpPr txBox="1"/>
          <p:nvPr/>
        </p:nvSpPr>
        <p:spPr>
          <a:xfrm>
            <a:off x="9521331" y="6954939"/>
            <a:ext cx="7737969" cy="2548255"/>
          </a:xfrm>
          <a:prstGeom prst="rect">
            <a:avLst/>
          </a:prstGeom>
        </p:spPr>
        <p:txBody>
          <a:bodyPr lIns="0" tIns="0" rIns="0" bIns="0" rtlCol="0" anchor="t">
            <a:spAutoFit/>
          </a:bodyPr>
          <a:lstStyle/>
          <a:p>
            <a:pPr algn="l">
              <a:lnSpc>
                <a:spcPts val="3380"/>
              </a:lnSpc>
            </a:pPr>
            <a:endParaRP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Blog: CMS WordPress, CMS Ghost</a:t>
            </a: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Bán hàng: CMS Shopify, CMS Squarespace, CMS Opencart </a:t>
            </a:r>
          </a:p>
          <a:p>
            <a:pPr marL="561341" lvl="1" indent="-280670" algn="l">
              <a:lnSpc>
                <a:spcPts val="3380"/>
              </a:lnSpc>
              <a:buFont typeface="Arial"/>
              <a:buChar char="•"/>
            </a:pPr>
            <a:r>
              <a:rPr lang="en-US" sz="2600">
                <a:solidFill>
                  <a:srgbClr val="000000"/>
                </a:solidFill>
                <a:latin typeface="Open Sauce"/>
                <a:ea typeface="Open Sauce"/>
                <a:cs typeface="Open Sauce"/>
                <a:sym typeface="Open Sauce"/>
              </a:rPr>
              <a:t>Web: CMS Joomla, CMS Drupal,..</a:t>
            </a:r>
          </a:p>
          <a:p>
            <a:pPr algn="l">
              <a:lnSpc>
                <a:spcPts val="3380"/>
              </a:lnSpc>
            </a:pPr>
            <a:endParaRPr lang="en-US" sz="2600">
              <a:solidFill>
                <a:srgbClr val="000000"/>
              </a:solidFill>
              <a:latin typeface="Open Sauce"/>
              <a:ea typeface="Open Sauce"/>
              <a:cs typeface="Open Sauce"/>
              <a:sym typeface="Open Sauce"/>
            </a:endParaRPr>
          </a:p>
        </p:txBody>
      </p:sp>
      <p:sp>
        <p:nvSpPr>
          <p:cNvPr id="31" name="TextBox 31"/>
          <p:cNvSpPr txBox="1"/>
          <p:nvPr/>
        </p:nvSpPr>
        <p:spPr>
          <a:xfrm>
            <a:off x="1028700" y="2229360"/>
            <a:ext cx="16184137" cy="1151255"/>
          </a:xfrm>
          <a:prstGeom prst="rect">
            <a:avLst/>
          </a:prstGeom>
        </p:spPr>
        <p:txBody>
          <a:bodyPr lIns="0" tIns="0" rIns="0" bIns="0" rtlCol="0" anchor="t">
            <a:spAutoFit/>
          </a:bodyPr>
          <a:lstStyle/>
          <a:p>
            <a:pPr algn="l">
              <a:lnSpc>
                <a:spcPts val="9520"/>
              </a:lnSpc>
              <a:spcBef>
                <a:spcPct val="0"/>
              </a:spcBef>
            </a:pPr>
            <a:r>
              <a:rPr lang="en-US" sz="6800" b="1">
                <a:solidFill>
                  <a:srgbClr val="000000"/>
                </a:solidFill>
                <a:latin typeface="Open Sauce Heavy"/>
                <a:ea typeface="Open Sauce Heavy"/>
                <a:cs typeface="Open Sauce Heavy"/>
                <a:sym typeface="Open Sauce Heavy"/>
              </a:rPr>
              <a:t>Tổng quan CMS</a:t>
            </a:r>
          </a:p>
        </p:txBody>
      </p:sp>
    </p:spTree>
  </p:cSld>
  <p:clrMapOvr>
    <a:masterClrMapping/>
  </p:clrMapOvr>
  <mc:AlternateContent xmlns:mc="http://schemas.openxmlformats.org/markup-compatibility/2006">
    <mc:Choice xmlns:p159="http://schemas.microsoft.com/office/powerpoint/2015/09/main" Requires="p159">
      <p:transition>
        <p159:morph option="byCha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fltVal val="0"/>
                                          </p:val>
                                        </p:tav>
                                        <p:tav tm="100000">
                                          <p:val>
                                            <p:strVal val="#ppt_w"/>
                                          </p:val>
                                        </p:tav>
                                      </p:tavLst>
                                    </p:anim>
                                    <p:anim calcmode="lin" valueType="num">
                                      <p:cBhvr>
                                        <p:cTn id="8" dur="750" fill="hold"/>
                                        <p:tgtEl>
                                          <p:spTgt spid="25"/>
                                        </p:tgtEl>
                                        <p:attrNameLst>
                                          <p:attrName>ppt_h</p:attrName>
                                        </p:attrNameLst>
                                      </p:cBhvr>
                                      <p:tavLst>
                                        <p:tav tm="0">
                                          <p:val>
                                            <p:fltVal val="0"/>
                                          </p:val>
                                        </p:tav>
                                        <p:tav tm="100000">
                                          <p:val>
                                            <p:strVal val="#ppt_h"/>
                                          </p:val>
                                        </p:tav>
                                      </p:tavLst>
                                    </p:anim>
                                    <p:anim calcmode="lin" valueType="num">
                                      <p:cBhvr>
                                        <p:cTn id="9" dur="750" fill="hold"/>
                                        <p:tgtEl>
                                          <p:spTgt spid="25"/>
                                        </p:tgtEl>
                                        <p:attrNameLst>
                                          <p:attrName>style.rotation</p:attrName>
                                        </p:attrNameLst>
                                      </p:cBhvr>
                                      <p:tavLst>
                                        <p:tav tm="0">
                                          <p:val>
                                            <p:fltVal val="90"/>
                                          </p:val>
                                        </p:tav>
                                        <p:tav tm="100000">
                                          <p:val>
                                            <p:fltVal val="0"/>
                                          </p:val>
                                        </p:tav>
                                      </p:tavLst>
                                    </p:anim>
                                    <p:animEffect transition="in" filter="fade">
                                      <p:cBhvr>
                                        <p:cTn id="10" dur="75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750" fill="hold"/>
                                        <p:tgtEl>
                                          <p:spTgt spid="27"/>
                                        </p:tgtEl>
                                        <p:attrNameLst>
                                          <p:attrName>ppt_w</p:attrName>
                                        </p:attrNameLst>
                                      </p:cBhvr>
                                      <p:tavLst>
                                        <p:tav tm="0">
                                          <p:val>
                                            <p:fltVal val="0"/>
                                          </p:val>
                                        </p:tav>
                                        <p:tav tm="100000">
                                          <p:val>
                                            <p:strVal val="#ppt_w"/>
                                          </p:val>
                                        </p:tav>
                                      </p:tavLst>
                                    </p:anim>
                                    <p:anim calcmode="lin" valueType="num">
                                      <p:cBhvr>
                                        <p:cTn id="14" dur="750" fill="hold"/>
                                        <p:tgtEl>
                                          <p:spTgt spid="27"/>
                                        </p:tgtEl>
                                        <p:attrNameLst>
                                          <p:attrName>ppt_h</p:attrName>
                                        </p:attrNameLst>
                                      </p:cBhvr>
                                      <p:tavLst>
                                        <p:tav tm="0">
                                          <p:val>
                                            <p:fltVal val="0"/>
                                          </p:val>
                                        </p:tav>
                                        <p:tav tm="100000">
                                          <p:val>
                                            <p:strVal val="#ppt_h"/>
                                          </p:val>
                                        </p:tav>
                                      </p:tavLst>
                                    </p:anim>
                                    <p:anim calcmode="lin" valueType="num">
                                      <p:cBhvr>
                                        <p:cTn id="15" dur="750" fill="hold"/>
                                        <p:tgtEl>
                                          <p:spTgt spid="27"/>
                                        </p:tgtEl>
                                        <p:attrNameLst>
                                          <p:attrName>style.rotation</p:attrName>
                                        </p:attrNameLst>
                                      </p:cBhvr>
                                      <p:tavLst>
                                        <p:tav tm="0">
                                          <p:val>
                                            <p:fltVal val="90"/>
                                          </p:val>
                                        </p:tav>
                                        <p:tav tm="100000">
                                          <p:val>
                                            <p:fltVal val="0"/>
                                          </p:val>
                                        </p:tav>
                                      </p:tavLst>
                                    </p:anim>
                                    <p:animEffect transition="in" filter="fade">
                                      <p:cBhvr>
                                        <p:cTn id="16" dur="75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750" fill="hold"/>
                                        <p:tgtEl>
                                          <p:spTgt spid="28"/>
                                        </p:tgtEl>
                                        <p:attrNameLst>
                                          <p:attrName>ppt_w</p:attrName>
                                        </p:attrNameLst>
                                      </p:cBhvr>
                                      <p:tavLst>
                                        <p:tav tm="0">
                                          <p:val>
                                            <p:fltVal val="0"/>
                                          </p:val>
                                        </p:tav>
                                        <p:tav tm="100000">
                                          <p:val>
                                            <p:strVal val="#ppt_w"/>
                                          </p:val>
                                        </p:tav>
                                      </p:tavLst>
                                    </p:anim>
                                    <p:anim calcmode="lin" valueType="num">
                                      <p:cBhvr>
                                        <p:cTn id="20" dur="750" fill="hold"/>
                                        <p:tgtEl>
                                          <p:spTgt spid="28"/>
                                        </p:tgtEl>
                                        <p:attrNameLst>
                                          <p:attrName>ppt_h</p:attrName>
                                        </p:attrNameLst>
                                      </p:cBhvr>
                                      <p:tavLst>
                                        <p:tav tm="0">
                                          <p:val>
                                            <p:fltVal val="0"/>
                                          </p:val>
                                        </p:tav>
                                        <p:tav tm="100000">
                                          <p:val>
                                            <p:strVal val="#ppt_h"/>
                                          </p:val>
                                        </p:tav>
                                      </p:tavLst>
                                    </p:anim>
                                    <p:anim calcmode="lin" valueType="num">
                                      <p:cBhvr>
                                        <p:cTn id="21" dur="750" fill="hold"/>
                                        <p:tgtEl>
                                          <p:spTgt spid="28"/>
                                        </p:tgtEl>
                                        <p:attrNameLst>
                                          <p:attrName>style.rotation</p:attrName>
                                        </p:attrNameLst>
                                      </p:cBhvr>
                                      <p:tavLst>
                                        <p:tav tm="0">
                                          <p:val>
                                            <p:fltVal val="90"/>
                                          </p:val>
                                        </p:tav>
                                        <p:tav tm="100000">
                                          <p:val>
                                            <p:fltVal val="0"/>
                                          </p:val>
                                        </p:tav>
                                      </p:tavLst>
                                    </p:anim>
                                    <p:animEffect transition="in" filter="fade">
                                      <p:cBhvr>
                                        <p:cTn id="22" dur="75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750" fill="hold"/>
                                        <p:tgtEl>
                                          <p:spTgt spid="26"/>
                                        </p:tgtEl>
                                        <p:attrNameLst>
                                          <p:attrName>ppt_w</p:attrName>
                                        </p:attrNameLst>
                                      </p:cBhvr>
                                      <p:tavLst>
                                        <p:tav tm="0">
                                          <p:val>
                                            <p:fltVal val="0"/>
                                          </p:val>
                                        </p:tav>
                                        <p:tav tm="100000">
                                          <p:val>
                                            <p:strVal val="#ppt_w"/>
                                          </p:val>
                                        </p:tav>
                                      </p:tavLst>
                                    </p:anim>
                                    <p:anim calcmode="lin" valueType="num">
                                      <p:cBhvr>
                                        <p:cTn id="28" dur="750" fill="hold"/>
                                        <p:tgtEl>
                                          <p:spTgt spid="26"/>
                                        </p:tgtEl>
                                        <p:attrNameLst>
                                          <p:attrName>ppt_h</p:attrName>
                                        </p:attrNameLst>
                                      </p:cBhvr>
                                      <p:tavLst>
                                        <p:tav tm="0">
                                          <p:val>
                                            <p:fltVal val="0"/>
                                          </p:val>
                                        </p:tav>
                                        <p:tav tm="100000">
                                          <p:val>
                                            <p:strVal val="#ppt_h"/>
                                          </p:val>
                                        </p:tav>
                                      </p:tavLst>
                                    </p:anim>
                                    <p:anim calcmode="lin" valueType="num">
                                      <p:cBhvr>
                                        <p:cTn id="29" dur="750" fill="hold"/>
                                        <p:tgtEl>
                                          <p:spTgt spid="26"/>
                                        </p:tgtEl>
                                        <p:attrNameLst>
                                          <p:attrName>style.rotation</p:attrName>
                                        </p:attrNameLst>
                                      </p:cBhvr>
                                      <p:tavLst>
                                        <p:tav tm="0">
                                          <p:val>
                                            <p:fltVal val="90"/>
                                          </p:val>
                                        </p:tav>
                                        <p:tav tm="100000">
                                          <p:val>
                                            <p:fltVal val="0"/>
                                          </p:val>
                                        </p:tav>
                                      </p:tavLst>
                                    </p:anim>
                                    <p:animEffect transition="in" filter="fade">
                                      <p:cBhvr>
                                        <p:cTn id="30" dur="750"/>
                                        <p:tgtEl>
                                          <p:spTgt spid="26"/>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750" fill="hold"/>
                                        <p:tgtEl>
                                          <p:spTgt spid="29"/>
                                        </p:tgtEl>
                                        <p:attrNameLst>
                                          <p:attrName>ppt_w</p:attrName>
                                        </p:attrNameLst>
                                      </p:cBhvr>
                                      <p:tavLst>
                                        <p:tav tm="0">
                                          <p:val>
                                            <p:fltVal val="0"/>
                                          </p:val>
                                        </p:tav>
                                        <p:tav tm="100000">
                                          <p:val>
                                            <p:strVal val="#ppt_w"/>
                                          </p:val>
                                        </p:tav>
                                      </p:tavLst>
                                    </p:anim>
                                    <p:anim calcmode="lin" valueType="num">
                                      <p:cBhvr>
                                        <p:cTn id="34" dur="750" fill="hold"/>
                                        <p:tgtEl>
                                          <p:spTgt spid="29"/>
                                        </p:tgtEl>
                                        <p:attrNameLst>
                                          <p:attrName>ppt_h</p:attrName>
                                        </p:attrNameLst>
                                      </p:cBhvr>
                                      <p:tavLst>
                                        <p:tav tm="0">
                                          <p:val>
                                            <p:fltVal val="0"/>
                                          </p:val>
                                        </p:tav>
                                        <p:tav tm="100000">
                                          <p:val>
                                            <p:strVal val="#ppt_h"/>
                                          </p:val>
                                        </p:tav>
                                      </p:tavLst>
                                    </p:anim>
                                    <p:anim calcmode="lin" valueType="num">
                                      <p:cBhvr>
                                        <p:cTn id="35" dur="750" fill="hold"/>
                                        <p:tgtEl>
                                          <p:spTgt spid="29"/>
                                        </p:tgtEl>
                                        <p:attrNameLst>
                                          <p:attrName>style.rotation</p:attrName>
                                        </p:attrNameLst>
                                      </p:cBhvr>
                                      <p:tavLst>
                                        <p:tav tm="0">
                                          <p:val>
                                            <p:fltVal val="90"/>
                                          </p:val>
                                        </p:tav>
                                        <p:tav tm="100000">
                                          <p:val>
                                            <p:fltVal val="0"/>
                                          </p:val>
                                        </p:tav>
                                      </p:tavLst>
                                    </p:anim>
                                    <p:animEffect transition="in" filter="fade">
                                      <p:cBhvr>
                                        <p:cTn id="36" dur="750"/>
                                        <p:tgtEl>
                                          <p:spTgt spid="2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750" fill="hold"/>
                                        <p:tgtEl>
                                          <p:spTgt spid="30"/>
                                        </p:tgtEl>
                                        <p:attrNameLst>
                                          <p:attrName>ppt_w</p:attrName>
                                        </p:attrNameLst>
                                      </p:cBhvr>
                                      <p:tavLst>
                                        <p:tav tm="0">
                                          <p:val>
                                            <p:fltVal val="0"/>
                                          </p:val>
                                        </p:tav>
                                        <p:tav tm="100000">
                                          <p:val>
                                            <p:strVal val="#ppt_w"/>
                                          </p:val>
                                        </p:tav>
                                      </p:tavLst>
                                    </p:anim>
                                    <p:anim calcmode="lin" valueType="num">
                                      <p:cBhvr>
                                        <p:cTn id="40" dur="750" fill="hold"/>
                                        <p:tgtEl>
                                          <p:spTgt spid="30"/>
                                        </p:tgtEl>
                                        <p:attrNameLst>
                                          <p:attrName>ppt_h</p:attrName>
                                        </p:attrNameLst>
                                      </p:cBhvr>
                                      <p:tavLst>
                                        <p:tav tm="0">
                                          <p:val>
                                            <p:fltVal val="0"/>
                                          </p:val>
                                        </p:tav>
                                        <p:tav tm="100000">
                                          <p:val>
                                            <p:strVal val="#ppt_h"/>
                                          </p:val>
                                        </p:tav>
                                      </p:tavLst>
                                    </p:anim>
                                    <p:anim calcmode="lin" valueType="num">
                                      <p:cBhvr>
                                        <p:cTn id="41" dur="750" fill="hold"/>
                                        <p:tgtEl>
                                          <p:spTgt spid="30"/>
                                        </p:tgtEl>
                                        <p:attrNameLst>
                                          <p:attrName>style.rotation</p:attrName>
                                        </p:attrNameLst>
                                      </p:cBhvr>
                                      <p:tavLst>
                                        <p:tav tm="0">
                                          <p:val>
                                            <p:fltVal val="90"/>
                                          </p:val>
                                        </p:tav>
                                        <p:tav tm="100000">
                                          <p:val>
                                            <p:fltVal val="0"/>
                                          </p:val>
                                        </p:tav>
                                      </p:tavLst>
                                    </p:anim>
                                    <p:animEffect transition="in" filter="fade">
                                      <p:cBhvr>
                                        <p:cTn id="42"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Tổng quan về CMS và Wordpress</a:t>
              </a:r>
            </a:p>
          </p:txBody>
        </p:sp>
      </p:grpSp>
      <p:sp>
        <p:nvSpPr>
          <p:cNvPr id="25" name="Freeform 25"/>
          <p:cNvSpPr/>
          <p:nvPr/>
        </p:nvSpPr>
        <p:spPr>
          <a:xfrm>
            <a:off x="10394430" y="2393430"/>
            <a:ext cx="6864870" cy="6864870"/>
          </a:xfrm>
          <a:custGeom>
            <a:avLst/>
            <a:gdLst/>
            <a:ahLst/>
            <a:cxnLst/>
            <a:rect l="l" t="t" r="r" b="b"/>
            <a:pathLst>
              <a:path w="6864870" h="6864870">
                <a:moveTo>
                  <a:pt x="0" y="0"/>
                </a:moveTo>
                <a:lnTo>
                  <a:pt x="6864870" y="0"/>
                </a:lnTo>
                <a:lnTo>
                  <a:pt x="6864870" y="6864870"/>
                </a:lnTo>
                <a:lnTo>
                  <a:pt x="0" y="6864870"/>
                </a:lnTo>
                <a:lnTo>
                  <a:pt x="0" y="0"/>
                </a:lnTo>
                <a:close/>
              </a:path>
            </a:pathLst>
          </a:custGeom>
          <a:blipFill>
            <a:blip r:embed="rId16"/>
            <a:stretch>
              <a:fillRect/>
            </a:stretch>
          </a:blipFill>
        </p:spPr>
      </p:sp>
      <p:sp>
        <p:nvSpPr>
          <p:cNvPr id="26" name="TextBox 26"/>
          <p:cNvSpPr txBox="1"/>
          <p:nvPr/>
        </p:nvSpPr>
        <p:spPr>
          <a:xfrm>
            <a:off x="1399628" y="4444462"/>
            <a:ext cx="8357676" cy="3868227"/>
          </a:xfrm>
          <a:prstGeom prst="rect">
            <a:avLst/>
          </a:prstGeom>
        </p:spPr>
        <p:txBody>
          <a:bodyPr lIns="0" tIns="0" rIns="0" bIns="0" rtlCol="0" anchor="t">
            <a:spAutoFit/>
          </a:bodyPr>
          <a:lstStyle/>
          <a:p>
            <a:pPr algn="just">
              <a:lnSpc>
                <a:spcPts val="4436"/>
              </a:lnSpc>
            </a:pPr>
            <a:r>
              <a:rPr lang="en-US" sz="2957" b="1">
                <a:solidFill>
                  <a:srgbClr val="000000"/>
                </a:solidFill>
                <a:latin typeface="Open Sauce Bold"/>
                <a:ea typeface="Open Sauce Bold"/>
                <a:cs typeface="Open Sauce Bold"/>
                <a:sym typeface="Open Sauce Bold"/>
              </a:rPr>
              <a:t>Wordpress</a:t>
            </a:r>
            <a:r>
              <a:rPr lang="en-US" sz="2957">
                <a:solidFill>
                  <a:srgbClr val="000000"/>
                </a:solidFill>
                <a:latin typeface="Open Sauce"/>
                <a:ea typeface="Open Sauce"/>
                <a:cs typeface="Open Sauce"/>
                <a:sym typeface="Open Sauce"/>
              </a:rPr>
              <a:t> là một hệ thống mã nguồn mở dùng để xuất bản blog/website được viết bằng ngôn ngữ lập trình PHP và cơ sở dữ liệu MySQL. WordPress được biết đến như một CMS miễn phí nhưng tốt, dễ sử dụng và phổ biến nhất trên thế giới.</a:t>
            </a:r>
          </a:p>
          <a:p>
            <a:pPr algn="l">
              <a:lnSpc>
                <a:spcPts val="3844"/>
              </a:lnSpc>
            </a:pPr>
            <a:endParaRPr lang="en-US" sz="2957">
              <a:solidFill>
                <a:srgbClr val="000000"/>
              </a:solidFill>
              <a:latin typeface="Open Sauce"/>
              <a:ea typeface="Open Sauce"/>
              <a:cs typeface="Open Sauce"/>
              <a:sym typeface="Open Sauce"/>
            </a:endParaRPr>
          </a:p>
        </p:txBody>
      </p:sp>
      <p:sp>
        <p:nvSpPr>
          <p:cNvPr id="27" name="TextBox 27"/>
          <p:cNvSpPr txBox="1"/>
          <p:nvPr/>
        </p:nvSpPr>
        <p:spPr>
          <a:xfrm>
            <a:off x="1399628" y="2717630"/>
            <a:ext cx="8666658" cy="1038224"/>
          </a:xfrm>
          <a:prstGeom prst="rect">
            <a:avLst/>
          </a:prstGeom>
        </p:spPr>
        <p:txBody>
          <a:bodyPr lIns="0" tIns="0" rIns="0" bIns="0" rtlCol="0" anchor="t">
            <a:spAutoFit/>
          </a:bodyPr>
          <a:lstStyle/>
          <a:p>
            <a:pPr algn="l">
              <a:lnSpc>
                <a:spcPts val="8400"/>
              </a:lnSpc>
              <a:spcBef>
                <a:spcPct val="0"/>
              </a:spcBef>
            </a:pPr>
            <a:r>
              <a:rPr lang="en-US" sz="6000" b="1">
                <a:solidFill>
                  <a:srgbClr val="000000"/>
                </a:solidFill>
                <a:latin typeface="Open Sauce Heavy"/>
                <a:ea typeface="Open Sauce Heavy"/>
                <a:cs typeface="Open Sauce Heavy"/>
                <a:sym typeface="Open Sauce Heavy"/>
              </a:rPr>
              <a:t>Giới thiệu Wordpress</a:t>
            </a:r>
          </a:p>
        </p:txBody>
      </p:sp>
    </p:spTree>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Tổng quan về CMS và Wordpress</a:t>
              </a:r>
            </a:p>
          </p:txBody>
        </p:sp>
      </p:grpSp>
      <p:sp>
        <p:nvSpPr>
          <p:cNvPr id="25" name="Freeform 25"/>
          <p:cNvSpPr/>
          <p:nvPr/>
        </p:nvSpPr>
        <p:spPr>
          <a:xfrm>
            <a:off x="2208387" y="4216925"/>
            <a:ext cx="1236577" cy="1236577"/>
          </a:xfrm>
          <a:custGeom>
            <a:avLst/>
            <a:gdLst/>
            <a:ahLst/>
            <a:cxnLst/>
            <a:rect l="l" t="t" r="r" b="b"/>
            <a:pathLst>
              <a:path w="1236577" h="1236577">
                <a:moveTo>
                  <a:pt x="0" y="0"/>
                </a:moveTo>
                <a:lnTo>
                  <a:pt x="1236578" y="0"/>
                </a:lnTo>
                <a:lnTo>
                  <a:pt x="1236578" y="1236578"/>
                </a:lnTo>
                <a:lnTo>
                  <a:pt x="0" y="1236578"/>
                </a:lnTo>
                <a:lnTo>
                  <a:pt x="0" y="0"/>
                </a:lnTo>
                <a:close/>
              </a:path>
            </a:pathLst>
          </a:custGeom>
          <a:blipFill>
            <a:blip r:embed="rId16"/>
            <a:stretch>
              <a:fillRect/>
            </a:stretch>
          </a:blipFill>
        </p:spPr>
      </p:sp>
      <p:sp>
        <p:nvSpPr>
          <p:cNvPr id="26" name="TextBox 26"/>
          <p:cNvSpPr txBox="1"/>
          <p:nvPr/>
        </p:nvSpPr>
        <p:spPr>
          <a:xfrm>
            <a:off x="1028700" y="2229360"/>
            <a:ext cx="16184137" cy="1038225"/>
          </a:xfrm>
          <a:prstGeom prst="rect">
            <a:avLst/>
          </a:prstGeom>
        </p:spPr>
        <p:txBody>
          <a:bodyPr lIns="0" tIns="0" rIns="0" bIns="0" rtlCol="0" anchor="t">
            <a:spAutoFit/>
          </a:bodyPr>
          <a:lstStyle/>
          <a:p>
            <a:pPr algn="l">
              <a:lnSpc>
                <a:spcPts val="8400"/>
              </a:lnSpc>
              <a:spcBef>
                <a:spcPct val="0"/>
              </a:spcBef>
            </a:pPr>
            <a:r>
              <a:rPr lang="en-US" sz="6000" b="1">
                <a:solidFill>
                  <a:srgbClr val="000000"/>
                </a:solidFill>
                <a:latin typeface="Open Sauce Heavy"/>
                <a:ea typeface="Open Sauce Heavy"/>
                <a:cs typeface="Open Sauce Heavy"/>
                <a:sym typeface="Open Sauce Heavy"/>
              </a:rPr>
              <a:t>Sự phát triển của Wordpress</a:t>
            </a:r>
          </a:p>
        </p:txBody>
      </p:sp>
      <p:sp>
        <p:nvSpPr>
          <p:cNvPr id="27" name="TextBox 27"/>
          <p:cNvSpPr txBox="1"/>
          <p:nvPr/>
        </p:nvSpPr>
        <p:spPr>
          <a:xfrm>
            <a:off x="2208387" y="4611181"/>
            <a:ext cx="3683062"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2001</a:t>
            </a:r>
          </a:p>
        </p:txBody>
      </p:sp>
      <p:sp>
        <p:nvSpPr>
          <p:cNvPr id="28" name="TextBox 28"/>
          <p:cNvSpPr txBox="1"/>
          <p:nvPr/>
        </p:nvSpPr>
        <p:spPr>
          <a:xfrm>
            <a:off x="1384982" y="6666273"/>
            <a:ext cx="4119965" cy="2444747"/>
          </a:xfrm>
          <a:prstGeom prst="rect">
            <a:avLst/>
          </a:prstGeom>
        </p:spPr>
        <p:txBody>
          <a:bodyPr lIns="0" tIns="0" rIns="0" bIns="0" rtlCol="0" anchor="t">
            <a:spAutoFit/>
          </a:bodyPr>
          <a:lstStyle/>
          <a:p>
            <a:pPr algn="just">
              <a:lnSpc>
                <a:spcPts val="3250"/>
              </a:lnSpc>
            </a:pPr>
            <a:r>
              <a:rPr lang="en-US" sz="2500">
                <a:solidFill>
                  <a:srgbClr val="000000"/>
                </a:solidFill>
                <a:latin typeface="Open Sauce"/>
                <a:ea typeface="Open Sauce"/>
                <a:cs typeface="Open Sauce"/>
                <a:sym typeface="Open Sauce"/>
              </a:rPr>
              <a:t>WordPress kế thừa chính thức từ một công cụ viết blog được phát triển bởi lập trình viên người Pháp </a:t>
            </a:r>
            <a:r>
              <a:rPr lang="en-US" sz="2500" b="1">
                <a:solidFill>
                  <a:srgbClr val="000000"/>
                </a:solidFill>
                <a:latin typeface="Open Sauce Bold"/>
                <a:ea typeface="Open Sauce Bold"/>
                <a:cs typeface="Open Sauce Bold"/>
                <a:sym typeface="Open Sauce Bold"/>
              </a:rPr>
              <a:t>Michel Valdrighi </a:t>
            </a:r>
            <a:r>
              <a:rPr lang="en-US" sz="2500">
                <a:solidFill>
                  <a:srgbClr val="000000"/>
                </a:solidFill>
                <a:latin typeface="Open Sauce"/>
                <a:ea typeface="Open Sauce"/>
                <a:cs typeface="Open Sauce"/>
                <a:sym typeface="Open Sauce"/>
              </a:rPr>
              <a:t>có tên là b2/cafelog</a:t>
            </a:r>
          </a:p>
        </p:txBody>
      </p:sp>
      <p:sp>
        <p:nvSpPr>
          <p:cNvPr id="29" name="TextBox 29"/>
          <p:cNvSpPr txBox="1"/>
          <p:nvPr/>
        </p:nvSpPr>
        <p:spPr>
          <a:xfrm>
            <a:off x="7893793" y="7079579"/>
            <a:ext cx="3683062"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27/5/2003</a:t>
            </a:r>
          </a:p>
        </p:txBody>
      </p:sp>
      <p:sp>
        <p:nvSpPr>
          <p:cNvPr id="30" name="Freeform 30"/>
          <p:cNvSpPr/>
          <p:nvPr/>
        </p:nvSpPr>
        <p:spPr>
          <a:xfrm>
            <a:off x="7423876" y="6685323"/>
            <a:ext cx="1236577" cy="1236577"/>
          </a:xfrm>
          <a:custGeom>
            <a:avLst/>
            <a:gdLst/>
            <a:ahLst/>
            <a:cxnLst/>
            <a:rect l="l" t="t" r="r" b="b"/>
            <a:pathLst>
              <a:path w="1236577" h="1236577">
                <a:moveTo>
                  <a:pt x="0" y="0"/>
                </a:moveTo>
                <a:lnTo>
                  <a:pt x="1236577" y="0"/>
                </a:lnTo>
                <a:lnTo>
                  <a:pt x="1236577" y="1236577"/>
                </a:lnTo>
                <a:lnTo>
                  <a:pt x="0" y="1236577"/>
                </a:lnTo>
                <a:lnTo>
                  <a:pt x="0" y="0"/>
                </a:lnTo>
                <a:close/>
              </a:path>
            </a:pathLst>
          </a:custGeom>
          <a:blipFill>
            <a:blip r:embed="rId16"/>
            <a:stretch>
              <a:fillRect/>
            </a:stretch>
          </a:blipFill>
        </p:spPr>
      </p:sp>
      <p:sp>
        <p:nvSpPr>
          <p:cNvPr id="31" name="TextBox 31"/>
          <p:cNvSpPr txBox="1"/>
          <p:nvPr/>
        </p:nvSpPr>
        <p:spPr>
          <a:xfrm>
            <a:off x="7060786" y="4007682"/>
            <a:ext cx="4119965" cy="1636013"/>
          </a:xfrm>
          <a:prstGeom prst="rect">
            <a:avLst/>
          </a:prstGeom>
        </p:spPr>
        <p:txBody>
          <a:bodyPr lIns="0" tIns="0" rIns="0" bIns="0" rtlCol="0" anchor="t">
            <a:spAutoFit/>
          </a:bodyPr>
          <a:lstStyle/>
          <a:p>
            <a:pPr algn="just">
              <a:lnSpc>
                <a:spcPts val="3250"/>
              </a:lnSpc>
            </a:pPr>
            <a:r>
              <a:rPr lang="en-US" sz="2500">
                <a:solidFill>
                  <a:srgbClr val="000000"/>
                </a:solidFill>
                <a:latin typeface="Open Sauce"/>
                <a:ea typeface="Open Sauce"/>
                <a:cs typeface="Open Sauce"/>
                <a:sym typeface="Open Sauce"/>
              </a:rPr>
              <a:t>WordPress mới chính thức được phát hành phiên bản đầu tiên</a:t>
            </a:r>
          </a:p>
          <a:p>
            <a:pPr algn="just">
              <a:lnSpc>
                <a:spcPts val="3250"/>
              </a:lnSpc>
            </a:pPr>
            <a:endParaRPr lang="en-US" sz="2500">
              <a:solidFill>
                <a:srgbClr val="000000"/>
              </a:solidFill>
              <a:latin typeface="Open Sauce"/>
              <a:ea typeface="Open Sauce"/>
              <a:cs typeface="Open Sauce"/>
              <a:sym typeface="Open Sauce"/>
            </a:endParaRPr>
          </a:p>
        </p:txBody>
      </p:sp>
      <p:sp>
        <p:nvSpPr>
          <p:cNvPr id="32" name="Freeform 32"/>
          <p:cNvSpPr/>
          <p:nvPr/>
        </p:nvSpPr>
        <p:spPr>
          <a:xfrm>
            <a:off x="13077366" y="4216925"/>
            <a:ext cx="1236577" cy="1236577"/>
          </a:xfrm>
          <a:custGeom>
            <a:avLst/>
            <a:gdLst/>
            <a:ahLst/>
            <a:cxnLst/>
            <a:rect l="l" t="t" r="r" b="b"/>
            <a:pathLst>
              <a:path w="1236577" h="1236577">
                <a:moveTo>
                  <a:pt x="0" y="0"/>
                </a:moveTo>
                <a:lnTo>
                  <a:pt x="1236577" y="0"/>
                </a:lnTo>
                <a:lnTo>
                  <a:pt x="1236577" y="1236578"/>
                </a:lnTo>
                <a:lnTo>
                  <a:pt x="0" y="1236578"/>
                </a:lnTo>
                <a:lnTo>
                  <a:pt x="0" y="0"/>
                </a:lnTo>
                <a:close/>
              </a:path>
            </a:pathLst>
          </a:custGeom>
          <a:blipFill>
            <a:blip r:embed="rId16"/>
            <a:stretch>
              <a:fillRect/>
            </a:stretch>
          </a:blipFill>
        </p:spPr>
      </p:sp>
      <p:sp>
        <p:nvSpPr>
          <p:cNvPr id="33" name="TextBox 33"/>
          <p:cNvSpPr txBox="1"/>
          <p:nvPr/>
        </p:nvSpPr>
        <p:spPr>
          <a:xfrm>
            <a:off x="13381404" y="4611181"/>
            <a:ext cx="3683062" cy="429015"/>
          </a:xfrm>
          <a:prstGeom prst="rect">
            <a:avLst/>
          </a:prstGeom>
        </p:spPr>
        <p:txBody>
          <a:bodyPr lIns="0" tIns="0" rIns="0" bIns="0" rtlCol="0" anchor="t">
            <a:spAutoFit/>
          </a:bodyPr>
          <a:lstStyle/>
          <a:p>
            <a:pPr algn="ctr">
              <a:lnSpc>
                <a:spcPts val="3521"/>
              </a:lnSpc>
            </a:pPr>
            <a:r>
              <a:rPr lang="en-US" sz="2708" b="1">
                <a:solidFill>
                  <a:srgbClr val="000000"/>
                </a:solidFill>
                <a:latin typeface="Open Sauce Heavy"/>
                <a:ea typeface="Open Sauce Heavy"/>
                <a:cs typeface="Open Sauce Heavy"/>
                <a:sym typeface="Open Sauce Heavy"/>
              </a:rPr>
              <a:t>Hiện nay</a:t>
            </a:r>
          </a:p>
        </p:txBody>
      </p:sp>
      <p:sp>
        <p:nvSpPr>
          <p:cNvPr id="34" name="TextBox 34"/>
          <p:cNvSpPr txBox="1"/>
          <p:nvPr/>
        </p:nvSpPr>
        <p:spPr>
          <a:xfrm>
            <a:off x="12708375" y="6666273"/>
            <a:ext cx="4119965" cy="1223834"/>
          </a:xfrm>
          <a:prstGeom prst="rect">
            <a:avLst/>
          </a:prstGeom>
        </p:spPr>
        <p:txBody>
          <a:bodyPr lIns="0" tIns="0" rIns="0" bIns="0" rtlCol="0" anchor="t">
            <a:spAutoFit/>
          </a:bodyPr>
          <a:lstStyle/>
          <a:p>
            <a:pPr algn="just">
              <a:lnSpc>
                <a:spcPts val="3250"/>
              </a:lnSpc>
            </a:pPr>
            <a:r>
              <a:rPr lang="en-US" sz="2500">
                <a:solidFill>
                  <a:srgbClr val="000000"/>
                </a:solidFill>
                <a:latin typeface="Open Sauce"/>
                <a:ea typeface="Open Sauce"/>
                <a:cs typeface="Open Sauce"/>
                <a:sym typeface="Open Sauce"/>
              </a:rPr>
              <a:t>WordPress chiếm khoảng 43% tổng số website trên toàn Thế Giới.</a:t>
            </a:r>
          </a:p>
        </p:txBody>
      </p:sp>
      <p:sp>
        <p:nvSpPr>
          <p:cNvPr id="35" name="AutoShape 35"/>
          <p:cNvSpPr/>
          <p:nvPr/>
        </p:nvSpPr>
        <p:spPr>
          <a:xfrm flipV="1">
            <a:off x="1368612" y="5994844"/>
            <a:ext cx="15485263" cy="33338"/>
          </a:xfrm>
          <a:prstGeom prst="line">
            <a:avLst/>
          </a:prstGeom>
          <a:ln w="47625" cap="flat">
            <a:solidFill>
              <a:srgbClr val="403F3F"/>
            </a:solidFill>
            <a:prstDash val="solid"/>
            <a:headEnd type="none" w="sm" len="sm"/>
            <a:tailEnd type="triangle" w="lg" len="med"/>
          </a:ln>
        </p:spPr>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0-#ppt_w/2"/>
                                          </p:val>
                                        </p:tav>
                                        <p:tav tm="100000">
                                          <p:val>
                                            <p:strVal val="#ppt_x"/>
                                          </p:val>
                                        </p:tav>
                                      </p:tavLst>
                                    </p:anim>
                                    <p:anim calcmode="lin" valueType="num">
                                      <p:cBhvr additive="base">
                                        <p:cTn id="3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0-#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Một số website lớn sử dụng Wordpress</a:t>
              </a:r>
            </a:p>
          </p:txBody>
        </p:sp>
      </p:grpSp>
      <p:sp>
        <p:nvSpPr>
          <p:cNvPr id="25" name="TextBox 25"/>
          <p:cNvSpPr txBox="1"/>
          <p:nvPr/>
        </p:nvSpPr>
        <p:spPr>
          <a:xfrm>
            <a:off x="1028700" y="2286510"/>
            <a:ext cx="16184137" cy="1251585"/>
          </a:xfrm>
          <a:prstGeom prst="rect">
            <a:avLst/>
          </a:prstGeom>
        </p:spPr>
        <p:txBody>
          <a:bodyPr lIns="0" tIns="0" rIns="0" bIns="0" rtlCol="0" anchor="t">
            <a:spAutoFit/>
          </a:bodyPr>
          <a:lstStyle/>
          <a:p>
            <a:pPr algn="l">
              <a:lnSpc>
                <a:spcPts val="5040"/>
              </a:lnSpc>
            </a:pPr>
            <a:r>
              <a:rPr lang="en-US" sz="3600" b="1">
                <a:solidFill>
                  <a:srgbClr val="000000"/>
                </a:solidFill>
                <a:latin typeface="Open Sauce Heavy"/>
                <a:ea typeface="Open Sauce Heavy"/>
                <a:cs typeface="Open Sauce Heavy"/>
                <a:sym typeface="Open Sauce Heavy"/>
              </a:rPr>
              <a:t>Coca Cola France</a:t>
            </a:r>
          </a:p>
          <a:p>
            <a:pPr algn="l">
              <a:lnSpc>
                <a:spcPts val="5040"/>
              </a:lnSpc>
              <a:spcBef>
                <a:spcPct val="0"/>
              </a:spcBef>
            </a:pPr>
            <a:endParaRPr lang="en-US" sz="3600" b="1">
              <a:solidFill>
                <a:srgbClr val="000000"/>
              </a:solidFill>
              <a:latin typeface="Open Sauce Heavy"/>
              <a:ea typeface="Open Sauce Heavy"/>
              <a:cs typeface="Open Sauce Heavy"/>
              <a:sym typeface="Open Sauce Heavy"/>
            </a:endParaRPr>
          </a:p>
        </p:txBody>
      </p:sp>
      <p:sp>
        <p:nvSpPr>
          <p:cNvPr id="26" name="Freeform 26"/>
          <p:cNvSpPr/>
          <p:nvPr/>
        </p:nvSpPr>
        <p:spPr>
          <a:xfrm>
            <a:off x="2947225" y="3332718"/>
            <a:ext cx="12393550" cy="5925582"/>
          </a:xfrm>
          <a:custGeom>
            <a:avLst/>
            <a:gdLst/>
            <a:ahLst/>
            <a:cxnLst/>
            <a:rect l="l" t="t" r="r" b="b"/>
            <a:pathLst>
              <a:path w="12393550" h="5925582">
                <a:moveTo>
                  <a:pt x="0" y="0"/>
                </a:moveTo>
                <a:lnTo>
                  <a:pt x="12393550" y="0"/>
                </a:lnTo>
                <a:lnTo>
                  <a:pt x="12393550" y="5925582"/>
                </a:lnTo>
                <a:lnTo>
                  <a:pt x="0" y="5925582"/>
                </a:lnTo>
                <a:lnTo>
                  <a:pt x="0" y="0"/>
                </a:lnTo>
                <a:close/>
              </a:path>
            </a:pathLst>
          </a:custGeom>
          <a:blipFill>
            <a:blip r:embed="rId16"/>
            <a:stretch>
              <a:fillRect/>
            </a:stretch>
          </a:blipFill>
        </p:spPr>
      </p:sp>
    </p:spTree>
  </p:cSld>
  <p:clrMapOvr>
    <a:masterClrMapping/>
  </p:clrMapOvr>
  <mc:AlternateContent xmlns:mc="http://schemas.openxmlformats.org/markup-compatibility/2006">
    <mc:Choice xmlns:p15="http://schemas.microsoft.com/office/powerpoint/2012/main" Requires="p15">
      <p:transition>
        <p15:prstTrans prst="peelOff"/>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Một số website lớn sử dụng Wordpress</a:t>
              </a:r>
            </a:p>
          </p:txBody>
        </p:sp>
      </p:grpSp>
      <p:sp>
        <p:nvSpPr>
          <p:cNvPr id="25" name="Freeform 25"/>
          <p:cNvSpPr/>
          <p:nvPr/>
        </p:nvSpPr>
        <p:spPr>
          <a:xfrm>
            <a:off x="2990132" y="3378681"/>
            <a:ext cx="12307736" cy="5879619"/>
          </a:xfrm>
          <a:custGeom>
            <a:avLst/>
            <a:gdLst/>
            <a:ahLst/>
            <a:cxnLst/>
            <a:rect l="l" t="t" r="r" b="b"/>
            <a:pathLst>
              <a:path w="12307736" h="5879619">
                <a:moveTo>
                  <a:pt x="0" y="0"/>
                </a:moveTo>
                <a:lnTo>
                  <a:pt x="12307736" y="0"/>
                </a:lnTo>
                <a:lnTo>
                  <a:pt x="12307736" y="5879619"/>
                </a:lnTo>
                <a:lnTo>
                  <a:pt x="0" y="5879619"/>
                </a:lnTo>
                <a:lnTo>
                  <a:pt x="0" y="0"/>
                </a:lnTo>
                <a:close/>
              </a:path>
            </a:pathLst>
          </a:custGeom>
          <a:blipFill>
            <a:blip r:embed="rId16"/>
            <a:stretch>
              <a:fillRect/>
            </a:stretch>
          </a:blipFill>
        </p:spPr>
      </p:sp>
      <p:sp>
        <p:nvSpPr>
          <p:cNvPr id="26" name="TextBox 26"/>
          <p:cNvSpPr txBox="1"/>
          <p:nvPr/>
        </p:nvSpPr>
        <p:spPr>
          <a:xfrm>
            <a:off x="1028700" y="2286510"/>
            <a:ext cx="16184137" cy="613410"/>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Open Sauce Bold"/>
                <a:ea typeface="Open Sauce Bold"/>
                <a:cs typeface="Open Sauce Bold"/>
                <a:sym typeface="Open Sauce Bold"/>
              </a:rPr>
              <a:t>Sony Music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87952" y="406591"/>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Group3</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Overview</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a:solidFill>
                    <a:srgbClr val="000000"/>
                  </a:solidFill>
                  <a:latin typeface="Open Sauce"/>
                  <a:ea typeface="Open Sauce"/>
                  <a:cs typeface="Open Sauce"/>
                  <a:sym typeface="Open Sauce"/>
                </a:rPr>
                <a:t>CMS&amp;Wordpress</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Một số website lớn sử dụng Wordpress</a:t>
              </a:r>
            </a:p>
          </p:txBody>
        </p:sp>
      </p:grpSp>
      <p:sp>
        <p:nvSpPr>
          <p:cNvPr id="25" name="TextBox 25"/>
          <p:cNvSpPr txBox="1"/>
          <p:nvPr/>
        </p:nvSpPr>
        <p:spPr>
          <a:xfrm>
            <a:off x="1028700" y="2286510"/>
            <a:ext cx="16184137" cy="1251585"/>
          </a:xfrm>
          <a:prstGeom prst="rect">
            <a:avLst/>
          </a:prstGeom>
        </p:spPr>
        <p:txBody>
          <a:bodyPr lIns="0" tIns="0" rIns="0" bIns="0" rtlCol="0" anchor="t">
            <a:spAutoFit/>
          </a:bodyPr>
          <a:lstStyle/>
          <a:p>
            <a:pPr algn="l">
              <a:lnSpc>
                <a:spcPts val="5040"/>
              </a:lnSpc>
            </a:pPr>
            <a:r>
              <a:rPr lang="en-US" sz="3600" b="1">
                <a:solidFill>
                  <a:srgbClr val="000000"/>
                </a:solidFill>
                <a:latin typeface="Open Sauce Bold"/>
                <a:ea typeface="Open Sauce Bold"/>
                <a:cs typeface="Open Sauce Bold"/>
                <a:sym typeface="Open Sauce Bold"/>
              </a:rPr>
              <a:t>Vogue Magazine</a:t>
            </a:r>
          </a:p>
          <a:p>
            <a:pPr algn="l">
              <a:lnSpc>
                <a:spcPts val="5040"/>
              </a:lnSpc>
              <a:spcBef>
                <a:spcPct val="0"/>
              </a:spcBef>
            </a:pPr>
            <a:endParaRPr lang="en-US" sz="3600" b="1">
              <a:solidFill>
                <a:srgbClr val="000000"/>
              </a:solidFill>
              <a:latin typeface="Open Sauce Bold"/>
              <a:ea typeface="Open Sauce Bold"/>
              <a:cs typeface="Open Sauce Bold"/>
              <a:sym typeface="Open Sauce Bold"/>
            </a:endParaRPr>
          </a:p>
        </p:txBody>
      </p:sp>
      <p:sp>
        <p:nvSpPr>
          <p:cNvPr id="26" name="Freeform 26"/>
          <p:cNvSpPr/>
          <p:nvPr/>
        </p:nvSpPr>
        <p:spPr>
          <a:xfrm>
            <a:off x="2982804" y="3275392"/>
            <a:ext cx="12365128" cy="5982908"/>
          </a:xfrm>
          <a:custGeom>
            <a:avLst/>
            <a:gdLst/>
            <a:ahLst/>
            <a:cxnLst/>
            <a:rect l="l" t="t" r="r" b="b"/>
            <a:pathLst>
              <a:path w="12365128" h="5982908">
                <a:moveTo>
                  <a:pt x="0" y="0"/>
                </a:moveTo>
                <a:lnTo>
                  <a:pt x="12365128" y="0"/>
                </a:lnTo>
                <a:lnTo>
                  <a:pt x="12365128" y="5982908"/>
                </a:lnTo>
                <a:lnTo>
                  <a:pt x="0" y="5982908"/>
                </a:lnTo>
                <a:lnTo>
                  <a:pt x="0" y="0"/>
                </a:lnTo>
                <a:close/>
              </a:path>
            </a:pathLst>
          </a:custGeom>
          <a:blipFill>
            <a:blip r:embed="rId16"/>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1221</Words>
  <Application>Microsoft Office PowerPoint</Application>
  <PresentationFormat>Custom</PresentationFormat>
  <Paragraphs>227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Open Sauce Heavy</vt:lpstr>
      <vt:lpstr>Open Sauce</vt:lpstr>
      <vt:lpstr>Calibri</vt:lpstr>
      <vt:lpstr>Arial</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Nhom3_ATTT_a41791_a41798</dc:title>
  <cp:lastModifiedBy>a41791 Ninh Thị Thanh</cp:lastModifiedBy>
  <cp:revision>2</cp:revision>
  <dcterms:created xsi:type="dcterms:W3CDTF">2006-08-16T00:00:00Z</dcterms:created>
  <dcterms:modified xsi:type="dcterms:W3CDTF">2024-09-08T15:31:13Z</dcterms:modified>
  <dc:identifier>DAGQI7L-ceE</dc:identifier>
</cp:coreProperties>
</file>